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9"/>
  </p:notesMasterIdLst>
  <p:sldIdLst>
    <p:sldId id="334" r:id="rId2"/>
    <p:sldId id="335" r:id="rId3"/>
    <p:sldId id="336" r:id="rId4"/>
    <p:sldId id="338" r:id="rId5"/>
    <p:sldId id="340" r:id="rId6"/>
    <p:sldId id="342" r:id="rId7"/>
    <p:sldId id="343" r:id="rId8"/>
    <p:sldId id="345" r:id="rId9"/>
    <p:sldId id="346" r:id="rId10"/>
    <p:sldId id="347" r:id="rId11"/>
    <p:sldId id="348" r:id="rId12"/>
    <p:sldId id="349" r:id="rId13"/>
    <p:sldId id="299" r:id="rId14"/>
    <p:sldId id="301" r:id="rId15"/>
    <p:sldId id="266" r:id="rId16"/>
    <p:sldId id="286" r:id="rId17"/>
    <p:sldId id="261" r:id="rId18"/>
    <p:sldId id="318" r:id="rId19"/>
    <p:sldId id="319" r:id="rId20"/>
    <p:sldId id="320" r:id="rId21"/>
    <p:sldId id="305" r:id="rId22"/>
    <p:sldId id="288" r:id="rId23"/>
    <p:sldId id="290" r:id="rId24"/>
    <p:sldId id="263" r:id="rId25"/>
    <p:sldId id="307" r:id="rId26"/>
    <p:sldId id="308" r:id="rId27"/>
    <p:sldId id="314" r:id="rId28"/>
    <p:sldId id="332" r:id="rId29"/>
    <p:sldId id="283" r:id="rId30"/>
    <p:sldId id="324" r:id="rId31"/>
    <p:sldId id="326" r:id="rId32"/>
    <p:sldId id="310" r:id="rId33"/>
    <p:sldId id="309" r:id="rId34"/>
    <p:sldId id="311" r:id="rId35"/>
    <p:sldId id="330" r:id="rId36"/>
    <p:sldId id="316" r:id="rId37"/>
    <p:sldId id="333" r:id="rId38"/>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8000"/>
    <a:srgbClr val="FFFF00"/>
    <a:srgbClr val="66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632" y="66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image" Target="../media/image1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it-IT"/>
          </a:p>
        </p:txBody>
      </p:sp>
      <p:sp>
        <p:nvSpPr>
          <p:cNvPr id="624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it-IT"/>
          </a:p>
        </p:txBody>
      </p:sp>
      <p:sp>
        <p:nvSpPr>
          <p:cNvPr id="6246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24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624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it-IT"/>
          </a:p>
        </p:txBody>
      </p:sp>
      <p:sp>
        <p:nvSpPr>
          <p:cNvPr id="624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1BEDC39-E709-433A-A475-BFC66A13B83A}" type="slidenum">
              <a:rPr lang="it-IT"/>
              <a:pPr/>
              <a:t>‹N›</a:t>
            </a:fld>
            <a:endParaRPr lang="it-IT"/>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it.wikipedia.org/wiki/Osteocondrosi"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it.wikipedia.org/wiki/Quadricipite"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D3CE1F-CFD6-4AAB-B186-7B648E0D8050}" type="slidenum">
              <a:rPr lang="it-IT"/>
              <a:pPr/>
              <a:t>1</a:t>
            </a:fld>
            <a:endParaRPr lang="it-IT"/>
          </a:p>
        </p:txBody>
      </p:sp>
      <p:sp>
        <p:nvSpPr>
          <p:cNvPr id="132098" name="Rectangle 2"/>
          <p:cNvSpPr>
            <a:spLocks noRot="1" noChangeArrowheads="1" noTextEdit="1"/>
          </p:cNvSpPr>
          <p:nvPr>
            <p:ph type="sldImg"/>
          </p:nvPr>
        </p:nvSpPr>
        <p:spPr>
          <a:ln/>
        </p:spPr>
      </p:sp>
      <p:sp>
        <p:nvSpPr>
          <p:cNvPr id="132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10</a:t>
            </a:fld>
            <a:endParaRPr 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32A735-7340-449C-80CE-C5D719F30EFE}" type="slidenum">
              <a:rPr lang="it-IT"/>
              <a:pPr/>
              <a:t>11</a:t>
            </a:fld>
            <a:endParaRPr lang="it-IT"/>
          </a:p>
        </p:txBody>
      </p:sp>
      <p:sp>
        <p:nvSpPr>
          <p:cNvPr id="126978" name="Rectangle 2"/>
          <p:cNvSpPr>
            <a:spLocks noRot="1" noChangeArrowheads="1" noTextEdit="1"/>
          </p:cNvSpPr>
          <p:nvPr>
            <p:ph type="sldImg"/>
          </p:nvPr>
        </p:nvSpPr>
        <p:spPr>
          <a:ln/>
        </p:spPr>
      </p:sp>
      <p:sp>
        <p:nvSpPr>
          <p:cNvPr id="126979" name="Rectangle 3"/>
          <p:cNvSpPr>
            <a:spLocks noGrp="1" noChangeArrowheads="1"/>
          </p:cNvSpPr>
          <p:nvPr>
            <p:ph type="body" idx="1"/>
          </p:nvPr>
        </p:nvSpPr>
        <p:spPr/>
        <p:txBody>
          <a:bodyPr/>
          <a:lstStyle/>
          <a:p>
            <a:r>
              <a:rPr lang="it-IT"/>
              <a:t>Queste tabelle, per la presenza nella popolazione misurata di molti soggetti in eccesso ponderale, sembrano sottostimare soprattutto nella popolazione femminile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C1EA02-4617-4C20-9D3A-0B793704B8F0}" type="slidenum">
              <a:rPr lang="it-IT"/>
              <a:pPr/>
              <a:t>12</a:t>
            </a:fld>
            <a:endParaRPr lang="it-IT"/>
          </a:p>
        </p:txBody>
      </p:sp>
      <p:sp>
        <p:nvSpPr>
          <p:cNvPr id="129026" name="Rectangle 2"/>
          <p:cNvSpPr>
            <a:spLocks noRot="1" noChangeArrowheads="1" noTextEdit="1"/>
          </p:cNvSpPr>
          <p:nvPr>
            <p:ph type="sldImg"/>
          </p:nvPr>
        </p:nvSpPr>
        <p:spPr>
          <a:ln/>
        </p:spPr>
      </p:sp>
      <p:sp>
        <p:nvSpPr>
          <p:cNvPr id="129027" name="Rectangle 3"/>
          <p:cNvSpPr>
            <a:spLocks noGrp="1" noChangeArrowheads="1"/>
          </p:cNvSpPr>
          <p:nvPr>
            <p:ph type="body" idx="1"/>
          </p:nvPr>
        </p:nvSpPr>
        <p:spPr/>
        <p:txBody>
          <a:bodyPr/>
          <a:lstStyle/>
          <a:p>
            <a:endParaRPr lang="it-IT" b="1"/>
          </a:p>
          <a:p>
            <a:r>
              <a:rPr lang="it-IT" b="1"/>
              <a:t>2000 IOTF BMI curves</a:t>
            </a:r>
          </a:p>
          <a:p>
            <a:r>
              <a:rPr lang="it-IT" b="1"/>
              <a:t>Standard curves from measured crosssectional,</a:t>
            </a:r>
          </a:p>
          <a:p>
            <a:r>
              <a:rPr lang="it-IT" b="1"/>
              <a:t>nationally representative data of</a:t>
            </a:r>
          </a:p>
          <a:p>
            <a:r>
              <a:rPr lang="it-IT" b="1"/>
              <a:t>six countries (Brasil, Great Britain, Hong</a:t>
            </a:r>
          </a:p>
          <a:p>
            <a:r>
              <a:rPr lang="it-IT" b="1"/>
              <a:t>Kong, The Netherlands, Singapore and USA).</a:t>
            </a:r>
          </a:p>
          <a:p>
            <a:r>
              <a:rPr lang="it-IT" b="1"/>
              <a:t>1. Referring population from six countries to avoid a</a:t>
            </a:r>
          </a:p>
          <a:p>
            <a:r>
              <a:rPr lang="it-IT" b="1"/>
              <a:t>single country as gold international standard.</a:t>
            </a:r>
          </a:p>
          <a:p>
            <a:r>
              <a:rPr lang="it-IT" b="1"/>
              <a:t>2. A continuum indicator (BMI) for children and</a:t>
            </a:r>
          </a:p>
          <a:p>
            <a:r>
              <a:rPr lang="it-IT" b="1"/>
              <a:t>adolescents to obtain a longitudinal evaluation.</a:t>
            </a:r>
          </a:p>
          <a:p>
            <a:r>
              <a:rPr lang="it-IT" b="1"/>
              <a:t>3. Cut-off point for overweight and obesity in continuum</a:t>
            </a:r>
          </a:p>
          <a:p>
            <a:r>
              <a:rPr lang="it-IT" b="1"/>
              <a:t>with those used in adults.</a:t>
            </a:r>
          </a:p>
          <a:p>
            <a:r>
              <a:rPr lang="it-IT" b="1"/>
              <a:t>4. Possibility to objectively compare data from different</a:t>
            </a:r>
          </a:p>
          <a:p>
            <a:r>
              <a:rPr lang="it-IT" b="1"/>
              <a:t>countries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ACE83E-33F1-4914-862D-61D07645F61A}" type="slidenum">
              <a:rPr lang="it-IT"/>
              <a:pPr/>
              <a:t>13</a:t>
            </a:fld>
            <a:endParaRPr lang="it-IT"/>
          </a:p>
        </p:txBody>
      </p:sp>
      <p:sp>
        <p:nvSpPr>
          <p:cNvPr id="71682" name="Rectangle 2"/>
          <p:cNvSpPr>
            <a:spLocks noRot="1" noChangeArrowheads="1" noTextEdit="1"/>
          </p:cNvSpPr>
          <p:nvPr>
            <p:ph type="sldImg"/>
          </p:nvPr>
        </p:nvSpPr>
        <p:spPr>
          <a:ln/>
        </p:spPr>
      </p:sp>
      <p:sp>
        <p:nvSpPr>
          <p:cNvPr id="71683" name="Rectangle 3"/>
          <p:cNvSpPr>
            <a:spLocks noGrp="1" noChangeArrowheads="1"/>
          </p:cNvSpPr>
          <p:nvPr>
            <p:ph type="body" idx="1"/>
          </p:nvPr>
        </p:nvSpPr>
        <p:spPr/>
        <p:txBody>
          <a:bodyPr/>
          <a:lstStyle/>
          <a:p>
            <a:pPr>
              <a:spcBef>
                <a:spcPct val="50000"/>
              </a:spcBef>
            </a:pPr>
            <a:r>
              <a:rPr lang="it-IT"/>
              <a:t>50°perc. del BMI (sec. curve UK) = 13 alla nascita; 17 a un anno; 15.5 a sei anni; 21 a venti anni</a:t>
            </a:r>
          </a:p>
          <a:p>
            <a:endParaRPr lang="it-IT"/>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14</a:t>
            </a:fld>
            <a:endParaRPr lang="it-IT"/>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15</a:t>
            </a:fld>
            <a:endParaRPr lang="it-IT"/>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16</a:t>
            </a:fld>
            <a:endParaRPr lang="it-IT"/>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17</a:t>
            </a:fld>
            <a:endParaRPr lang="it-IT"/>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18</a:t>
            </a:fld>
            <a:endParaRPr lang="it-IT"/>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19</a:t>
            </a:fld>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2</a:t>
            </a:fld>
            <a:endParaRPr lang="it-IT"/>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20</a:t>
            </a:fld>
            <a:endParaRPr lang="it-IT"/>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21</a:t>
            </a:fld>
            <a:endParaRPr lang="it-IT"/>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22</a:t>
            </a:fld>
            <a:endParaRPr lang="it-IT"/>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23</a:t>
            </a:fld>
            <a:endParaRPr lang="it-IT"/>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24</a:t>
            </a:fld>
            <a:endParaRPr lang="it-IT"/>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D9D035-D934-4A07-9CCB-8C2BF3A0E6E2}" type="slidenum">
              <a:rPr lang="it-IT"/>
              <a:pPr/>
              <a:t>25</a:t>
            </a:fld>
            <a:endParaRPr lang="it-IT"/>
          </a:p>
        </p:txBody>
      </p:sp>
      <p:sp>
        <p:nvSpPr>
          <p:cNvPr id="75778" name="Rectangle 2"/>
          <p:cNvSpPr>
            <a:spLocks noRot="1" noChangeArrowheads="1" noTextEdit="1"/>
          </p:cNvSpPr>
          <p:nvPr>
            <p:ph type="sldImg"/>
          </p:nvPr>
        </p:nvSpPr>
        <p:spPr>
          <a:ln/>
        </p:spPr>
      </p:sp>
      <p:sp>
        <p:nvSpPr>
          <p:cNvPr id="75779" name="Rectangle 3"/>
          <p:cNvSpPr>
            <a:spLocks noGrp="1" noChangeArrowheads="1"/>
          </p:cNvSpPr>
          <p:nvPr>
            <p:ph type="body" idx="1"/>
          </p:nvPr>
        </p:nvSpPr>
        <p:spPr/>
        <p:txBody>
          <a:bodyPr/>
          <a:lstStyle/>
          <a:p>
            <a:r>
              <a:rPr lang="it-IT"/>
              <a:t>Nei bambini e negli adolescenti alcune delle</a:t>
            </a:r>
          </a:p>
          <a:p>
            <a:r>
              <a:rPr lang="it-IT"/>
              <a:t>complicazioni ortopediche dell'obesità sono</a:t>
            </a:r>
          </a:p>
          <a:p>
            <a:r>
              <a:rPr lang="it-IT"/>
              <a:t>simili a quelle dell'adulto, altre volte le</a:t>
            </a:r>
          </a:p>
          <a:p>
            <a:r>
              <a:rPr lang="it-IT"/>
              <a:t>manifestazioni sono tipiche del bambino o</a:t>
            </a:r>
          </a:p>
          <a:p>
            <a:r>
              <a:rPr lang="it-IT"/>
              <a:t>dell'adolescente, come lo scivolamento</a:t>
            </a:r>
          </a:p>
          <a:p>
            <a:r>
              <a:rPr lang="it-IT"/>
              <a:t>dell'epifisi della testa del femore o la tibia</a:t>
            </a:r>
          </a:p>
          <a:p>
            <a:r>
              <a:rPr lang="it-IT"/>
              <a:t>vara dell'adolescente (malattia di Blount).</a:t>
            </a:r>
          </a:p>
          <a:p>
            <a:r>
              <a:rPr lang="it-IT"/>
              <a:t>Il discomfort derivante dall’obesità e</a:t>
            </a:r>
          </a:p>
          <a:p>
            <a:r>
              <a:rPr lang="it-IT"/>
              <a:t>l’aumentato rischio di lesioni traumatiche</a:t>
            </a:r>
          </a:p>
          <a:p>
            <a:r>
              <a:rPr lang="it-IT"/>
              <a:t>possono compromettere l’attuazione di una</a:t>
            </a:r>
          </a:p>
          <a:p>
            <a:r>
              <a:rPr lang="it-IT"/>
              <a:t>normale attività fisica.</a:t>
            </a:r>
          </a:p>
          <a:p>
            <a:endParaRPr lang="it-IT"/>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08359D-E39B-46FA-BC78-199AF7DFD847}" type="slidenum">
              <a:rPr lang="it-IT"/>
              <a:pPr/>
              <a:t>26</a:t>
            </a:fld>
            <a:endParaRPr lang="it-IT"/>
          </a:p>
        </p:txBody>
      </p:sp>
      <p:sp>
        <p:nvSpPr>
          <p:cNvPr id="76802" name="Rectangle 2"/>
          <p:cNvSpPr>
            <a:spLocks noRot="1" noChangeArrowheads="1" noTextEdit="1"/>
          </p:cNvSpPr>
          <p:nvPr>
            <p:ph type="sldImg"/>
          </p:nvPr>
        </p:nvSpPr>
        <p:spPr>
          <a:ln/>
        </p:spPr>
      </p:sp>
      <p:sp>
        <p:nvSpPr>
          <p:cNvPr id="76803" name="Rectangle 3"/>
          <p:cNvSpPr>
            <a:spLocks noGrp="1" noChangeArrowheads="1"/>
          </p:cNvSpPr>
          <p:nvPr>
            <p:ph type="body" idx="1"/>
          </p:nvPr>
        </p:nvSpPr>
        <p:spPr/>
        <p:txBody>
          <a:bodyPr/>
          <a:lstStyle/>
          <a:p>
            <a:pPr>
              <a:lnSpc>
                <a:spcPct val="90000"/>
              </a:lnSpc>
            </a:pPr>
            <a:r>
              <a:rPr lang="it-IT" sz="900"/>
              <a:t>La </a:t>
            </a:r>
            <a:r>
              <a:rPr lang="it-IT" sz="900" b="1"/>
              <a:t>sindrome di Osgood-Schlatter</a:t>
            </a:r>
            <a:r>
              <a:rPr lang="it-IT" sz="900"/>
              <a:t> o </a:t>
            </a:r>
            <a:r>
              <a:rPr lang="it-IT" sz="900" b="1"/>
              <a:t>osteocondrosi dell'apofisi tibiale anteriore</a:t>
            </a:r>
            <a:r>
              <a:rPr lang="it-IT" sz="900"/>
              <a:t> è un processo degenerativo a carico della tuberosità tibiale. Fa parte del gruppo di sindromi note come</a:t>
            </a:r>
            <a:r>
              <a:rPr lang="it-IT" sz="900">
                <a:hlinkClick r:id="rId3" tooltip="Osteocondrosi"/>
              </a:rPr>
              <a:t>osteocondrosi</a:t>
            </a:r>
            <a:r>
              <a:rPr lang="it-IT" sz="900"/>
              <a:t>, in passato denominate </a:t>
            </a:r>
            <a:r>
              <a:rPr lang="it-IT" sz="900" b="1"/>
              <a:t>osteocondriti</a:t>
            </a:r>
            <a:r>
              <a:rPr lang="it-IT" sz="900"/>
              <a:t> anche se non si tratta di processi infiammatori ma degenerativi. Questa malattia è tipica dell'età pre-adolescenziale, quindi frequente nei ragazzi fra i 10-14 anni. Il più delle volte colpisce una sola gamba, ma si può verificare anche in entrambe le gambe contemporaneamente. La comparsa di questa sindrome è causata dalla tensione del tendine del muscolo </a:t>
            </a:r>
            <a:r>
              <a:rPr lang="it-IT" sz="900">
                <a:hlinkClick r:id="rId4" tooltip="Quadricipite"/>
              </a:rPr>
              <a:t>quadricipite</a:t>
            </a:r>
            <a:r>
              <a:rPr lang="it-IT" sz="900"/>
              <a:t>, localizzato nella coscia, che, superata la rotula si inserisce (assumendo il nome di legamento patellare) nella tuberosità tibiale. Si verifica in età adolescenziale ed è dovuta ad alterazioni dell'accrescimento osseo in concomitanza con uno stress meccanico continuo alla tuberosità della tibia, che non ha ancora completato il processo di ossificazione, operato dalla contrazione del muscolo quadricipite Apparirà una protuberanza visibile di circa 2 cm di diametro in prossimità dell'articolazione del ginocchio e causerà dolore durante e dopo attività fisiche o a volte dopo attività minori come salire le scale. </a:t>
            </a:r>
          </a:p>
          <a:p>
            <a:pPr>
              <a:lnSpc>
                <a:spcPct val="90000"/>
              </a:lnSpc>
            </a:pPr>
            <a:r>
              <a:rPr lang="it-IT" sz="900"/>
              <a:t>EPIFISIOLISI: E' una lesione distrofica della cartilagine epifisaria femorale superiore che insorge di solito nell' adolescenza e più frequentemente durante lo sviluppo puberale ( 13-16 anni). conseguenza di questa lesione, e' una modificazione graduale o acuta tra testa e collo del femore. La testa come si dice in gergo "scivola" posteriormente e il collo femorale si anteriorizza. </a:t>
            </a:r>
            <a:r>
              <a:rPr lang="it-IT" sz="900" b="1"/>
              <a:t>E' tipica dei</a:t>
            </a:r>
            <a:r>
              <a:rPr lang="it-IT" sz="900"/>
              <a:t> </a:t>
            </a:r>
            <a:r>
              <a:rPr lang="it-IT" sz="900" b="1"/>
              <a:t>bambini soprappeso</a:t>
            </a:r>
            <a:r>
              <a:rPr lang="it-IT" sz="900"/>
              <a:t> e/o con disfunzioni endocrine</a:t>
            </a:r>
            <a:br>
              <a:rPr lang="it-IT" sz="900"/>
            </a:br>
            <a:r>
              <a:rPr lang="it-IT" sz="900" b="1"/>
              <a:t>Sintomi:</a:t>
            </a:r>
            <a:r>
              <a:rPr lang="it-IT" sz="900"/>
              <a:t> se ne riconoscono tre forme: una cronica in cui i sintomi sono subdoli, dolore moderato e lieve zoppia dopo sforzi, e un deficit all' intrarotazione; una acuta su base cronica, in cui un evento traumatico si instaura su una patologia presente da tempo; una acuta il cui quadro clinico e' più evidente, con dolore violento e un atteggiamento dell' arto in extrarotazione. Spesso il bambino riferisce un </a:t>
            </a:r>
            <a:r>
              <a:rPr lang="it-IT" sz="900" b="1"/>
              <a:t>dolore al ginocchio</a:t>
            </a:r>
            <a:r>
              <a:rPr lang="it-IT" sz="900"/>
              <a:t> che puo' portare fuori strada alla corretta diagnosi. </a:t>
            </a:r>
          </a:p>
          <a:p>
            <a:pPr>
              <a:lnSpc>
                <a:spcPct val="90000"/>
              </a:lnSpc>
            </a:pPr>
            <a:r>
              <a:rPr lang="it-IT" sz="900" b="1"/>
              <a:t>La malattia di Blount</a:t>
            </a:r>
            <a:r>
              <a:rPr lang="it-IT" sz="900"/>
              <a:t> è caratterizzata da un difetto di accrescimento della parte interna dell'estremità prossimale della tibia, che causa una progressiva deformità delle gambe, che si incurvano, con angolazione dell'osso al di sotto del ginocchio (tibia vara). Nel 60% dei casi, il difetto è bilaterale. La prevalenza non è nota. I pazienti presentano gambe arcuate, di lunghezza diversa, e una prominenza mediana della tibia prossimale. L'obesità e l'inizio eccessivamente precoce della deambulazione sono fattori predisponenti. Ginocchia vare di natura osteocondritica (morbo di Blount) conseguenti ad una alterazione ed un rallentamento dei processi di ossificazione della regione mediale della cartilagine di coniugazione  della tibia prossimale.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27</a:t>
            </a:fld>
            <a:endParaRPr lang="it-IT"/>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28</a:t>
            </a:fld>
            <a:endParaRPr lang="it-IT"/>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29</a:t>
            </a:fld>
            <a:endParaRPr lang="it-I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393E4C-3CD7-4D81-AE65-44133BD213B5}" type="slidenum">
              <a:rPr lang="it-IT"/>
              <a:pPr/>
              <a:t>3</a:t>
            </a:fld>
            <a:endParaRPr lang="it-IT"/>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pPr>
              <a:lnSpc>
                <a:spcPct val="90000"/>
              </a:lnSpc>
            </a:pPr>
            <a:r>
              <a:rPr lang="it-IT" sz="900">
                <a:solidFill>
                  <a:srgbClr val="FFFF00"/>
                </a:solidFill>
              </a:rPr>
              <a:t>L’alterazione della disponibilità dei substrati provoca effetti diretti sul feto. </a:t>
            </a:r>
          </a:p>
          <a:p>
            <a:pPr>
              <a:lnSpc>
                <a:spcPct val="90000"/>
              </a:lnSpc>
            </a:pPr>
            <a:r>
              <a:rPr lang="it-IT" sz="900">
                <a:solidFill>
                  <a:srgbClr val="FFFF00"/>
                </a:solidFill>
              </a:rPr>
              <a:t>Altri effetti si pensa siano  mediati da ormoni che possono:</a:t>
            </a:r>
          </a:p>
          <a:p>
            <a:pPr>
              <a:lnSpc>
                <a:spcPct val="90000"/>
              </a:lnSpc>
            </a:pPr>
            <a:r>
              <a:rPr lang="it-IT" sz="900">
                <a:solidFill>
                  <a:srgbClr val="FFFF00"/>
                </a:solidFill>
              </a:rPr>
              <a:t>alterare la maturazione di specifici tessuti del feto durante la sensibile fase dello sviluppo </a:t>
            </a:r>
          </a:p>
          <a:p>
            <a:pPr>
              <a:lnSpc>
                <a:spcPct val="90000"/>
              </a:lnSpc>
            </a:pPr>
            <a:r>
              <a:rPr lang="it-IT" sz="900">
                <a:solidFill>
                  <a:srgbClr val="FFFF00"/>
                </a:solidFill>
              </a:rPr>
              <a:t>determinare modificazioni durature della secrezione ormonale o della sensibilità tissutale agli ormoni</a:t>
            </a:r>
          </a:p>
          <a:p>
            <a:pPr>
              <a:lnSpc>
                <a:spcPct val="90000"/>
              </a:lnSpc>
            </a:pPr>
            <a:r>
              <a:rPr lang="it-IT" sz="900">
                <a:solidFill>
                  <a:srgbClr val="FFFF00"/>
                </a:solidFill>
              </a:rPr>
              <a:t>Esperimenti su animali  hanno suggerito che la malnutrizione fetale nelle:</a:t>
            </a:r>
          </a:p>
          <a:p>
            <a:pPr>
              <a:lnSpc>
                <a:spcPct val="90000"/>
              </a:lnSpc>
            </a:pPr>
            <a:r>
              <a:rPr lang="it-IT" sz="900">
                <a:solidFill>
                  <a:srgbClr val="FFFF00"/>
                </a:solidFill>
              </a:rPr>
              <a:t>fasi precoci determini neonati piccoli, ma  normalmente proporzionati </a:t>
            </a:r>
          </a:p>
          <a:p>
            <a:pPr>
              <a:lnSpc>
                <a:spcPct val="90000"/>
              </a:lnSpc>
            </a:pPr>
            <a:r>
              <a:rPr lang="it-IT" sz="900">
                <a:solidFill>
                  <a:srgbClr val="FFFF00"/>
                </a:solidFill>
              </a:rPr>
              <a:t>ultime fasi della gravidanza possa avere effetti sulla proporzione dei distretti corporei</a:t>
            </a:r>
          </a:p>
          <a:p>
            <a:pPr>
              <a:lnSpc>
                <a:spcPct val="90000"/>
              </a:lnSpc>
            </a:pPr>
            <a:r>
              <a:rPr lang="it-IT" sz="900"/>
              <a:t>La popolazione esposta a malnutrizione nel </a:t>
            </a:r>
            <a:r>
              <a:rPr lang="it-IT" sz="900">
                <a:solidFill>
                  <a:schemeClr val="hlink"/>
                </a:solidFill>
              </a:rPr>
              <a:t>I e II trimestre della gravidanza</a:t>
            </a:r>
            <a:r>
              <a:rPr lang="it-IT" sz="900"/>
              <a:t> ha elevato rischio di sviluppo di obesità</a:t>
            </a:r>
          </a:p>
          <a:p>
            <a:pPr algn="r">
              <a:lnSpc>
                <a:spcPct val="90000"/>
              </a:lnSpc>
            </a:pPr>
            <a:r>
              <a:rPr lang="it-IT" sz="900" i="1"/>
              <a:t>Dutch Famine Study ’76</a:t>
            </a:r>
          </a:p>
          <a:p>
            <a:pPr>
              <a:lnSpc>
                <a:spcPct val="90000"/>
              </a:lnSpc>
            </a:pPr>
            <a:r>
              <a:rPr lang="it-IT" sz="900"/>
              <a:t>Nei </a:t>
            </a:r>
            <a:r>
              <a:rPr lang="it-IT" sz="900">
                <a:solidFill>
                  <a:schemeClr val="hlink"/>
                </a:solidFill>
              </a:rPr>
              <a:t>primi 2 trimestri di gravidanza</a:t>
            </a:r>
            <a:r>
              <a:rPr lang="it-IT" sz="900"/>
              <a:t> l’ipotalamo inizia ad attivarsi. </a:t>
            </a:r>
          </a:p>
          <a:p>
            <a:pPr>
              <a:lnSpc>
                <a:spcPct val="90000"/>
              </a:lnSpc>
            </a:pPr>
            <a:r>
              <a:rPr lang="it-IT" sz="900"/>
              <a:t>La disponibilità di substrati sarebbe in grado di condizionare la risposta all’intake calorico di ipotalamo e s.simpatico anche dopo la nascita.</a:t>
            </a:r>
          </a:p>
          <a:p>
            <a:pPr algn="r">
              <a:lnSpc>
                <a:spcPct val="90000"/>
              </a:lnSpc>
            </a:pPr>
            <a:r>
              <a:rPr lang="it-IT" sz="900"/>
              <a:t>La popolazione  esposta alla carestia nel corso del </a:t>
            </a:r>
            <a:r>
              <a:rPr lang="it-IT" sz="900">
                <a:solidFill>
                  <a:schemeClr val="hlink"/>
                </a:solidFill>
              </a:rPr>
              <a:t>III trimestre di gravidanza</a:t>
            </a:r>
            <a:r>
              <a:rPr lang="it-IT" sz="900"/>
              <a:t> ha </a:t>
            </a:r>
            <a:r>
              <a:rPr lang="it-IT" sz="900">
                <a:solidFill>
                  <a:schemeClr val="hlink"/>
                </a:solidFill>
              </a:rPr>
              <a:t>basso rischio</a:t>
            </a:r>
            <a:r>
              <a:rPr lang="it-IT" sz="900"/>
              <a:t> di sviluppo di obesitàNel </a:t>
            </a:r>
            <a:r>
              <a:rPr lang="it-IT" sz="900">
                <a:solidFill>
                  <a:schemeClr val="hlink"/>
                </a:solidFill>
              </a:rPr>
              <a:t>III trimestre di gravidanza</a:t>
            </a:r>
            <a:r>
              <a:rPr lang="it-IT" sz="900"/>
              <a:t> vi è una fase di replicazione degli adipociti e di rapido aumento della massa grassa.</a:t>
            </a:r>
          </a:p>
          <a:p>
            <a:pPr>
              <a:lnSpc>
                <a:spcPct val="90000"/>
              </a:lnSpc>
            </a:pPr>
            <a:r>
              <a:rPr lang="it-IT" sz="900"/>
              <a:t>Una ridotta deposizione di grasso nell’ultima fase della gravidanza può favorire il mantenimento di un corretto rapporto peso/altezza.</a:t>
            </a:r>
          </a:p>
          <a:p>
            <a:pPr>
              <a:lnSpc>
                <a:spcPct val="90000"/>
              </a:lnSpc>
            </a:pPr>
            <a:r>
              <a:rPr lang="it-IT" sz="1000"/>
              <a:t>ECCESSO DI PROTEINE E ASSETTO ORMONALE</a:t>
            </a:r>
          </a:p>
          <a:p>
            <a:pPr>
              <a:lnSpc>
                <a:spcPct val="90000"/>
              </a:lnSpc>
              <a:buClr>
                <a:srgbClr val="FFFF00"/>
              </a:buClr>
              <a:buFontTx/>
              <a:buChar char="•"/>
            </a:pPr>
            <a:r>
              <a:rPr lang="it-IT" sz="900"/>
              <a:t>Elevati valori di IGF-1</a:t>
            </a:r>
          </a:p>
          <a:p>
            <a:pPr>
              <a:lnSpc>
                <a:spcPct val="90000"/>
              </a:lnSpc>
              <a:buClr>
                <a:srgbClr val="FFFF00"/>
              </a:buClr>
              <a:buFontTx/>
              <a:buChar char="•"/>
            </a:pPr>
            <a:r>
              <a:rPr lang="it-IT" sz="900"/>
              <a:t>Stimolazione di sintesi e proliferazione cellulare in tutti i tessuti</a:t>
            </a:r>
          </a:p>
          <a:p>
            <a:pPr>
              <a:lnSpc>
                <a:spcPct val="90000"/>
              </a:lnSpc>
              <a:buClr>
                <a:srgbClr val="FFFF00"/>
              </a:buClr>
              <a:buFontTx/>
              <a:buChar char="•"/>
            </a:pPr>
            <a:r>
              <a:rPr lang="it-IT" sz="900"/>
              <a:t>Accelerazione di crescita, early adiposity rebound, aumento delle masse muscolari</a:t>
            </a:r>
          </a:p>
          <a:p>
            <a:pPr>
              <a:lnSpc>
                <a:spcPct val="90000"/>
              </a:lnSpc>
              <a:buClr>
                <a:srgbClr val="FFFF00"/>
              </a:buClr>
              <a:buFontTx/>
              <a:buChar char="•"/>
            </a:pPr>
            <a:r>
              <a:rPr lang="it-IT" sz="900"/>
              <a:t>Aumento differenziazione dei preadipociti in adipociti              iperplasia del tessuto adiposo</a:t>
            </a:r>
          </a:p>
          <a:p>
            <a:pPr>
              <a:lnSpc>
                <a:spcPct val="90000"/>
              </a:lnSpc>
            </a:pPr>
            <a:r>
              <a:rPr lang="it-IT" sz="900"/>
              <a:t>è importante sapere se il bambino è stato uno SGA, in quanto questi pazienti per la peculiare situazione ormonale stabilitasi nella vita in-trauterina più facilmente vanno incontro a sindrome polimetabolica quando si stabilisce il soprappeso</a:t>
            </a:r>
          </a:p>
          <a:p>
            <a:pPr>
              <a:lnSpc>
                <a:spcPct val="90000"/>
              </a:lnSpc>
              <a:buClr>
                <a:srgbClr val="FFFF00"/>
              </a:buClr>
              <a:buFontTx/>
              <a:buChar char="•"/>
            </a:pPr>
            <a:endParaRPr lang="it-IT" sz="900"/>
          </a:p>
          <a:p>
            <a:pPr>
              <a:lnSpc>
                <a:spcPct val="90000"/>
              </a:lnSpc>
            </a:pPr>
            <a:endParaRPr lang="it-IT" sz="10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30</a:t>
            </a:fld>
            <a:endParaRPr lang="it-IT"/>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31</a:t>
            </a:fld>
            <a:endParaRPr lang="it-IT"/>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6CBE9C-C9EA-485B-8BA0-D1302881CA35}" type="slidenum">
              <a:rPr lang="it-IT"/>
              <a:pPr/>
              <a:t>32</a:t>
            </a:fld>
            <a:endParaRPr lang="it-IT"/>
          </a:p>
        </p:txBody>
      </p:sp>
      <p:sp>
        <p:nvSpPr>
          <p:cNvPr id="79874" name="Rectangle 2"/>
          <p:cNvSpPr>
            <a:spLocks noRot="1"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33</a:t>
            </a:fld>
            <a:endParaRPr lang="it-IT"/>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9774DA-824F-4167-830A-2297EFAE77B4}" type="slidenum">
              <a:rPr lang="it-IT"/>
              <a:pPr/>
              <a:t>34</a:t>
            </a:fld>
            <a:endParaRPr lang="it-IT"/>
          </a:p>
        </p:txBody>
      </p:sp>
      <p:sp>
        <p:nvSpPr>
          <p:cNvPr id="102402" name="Rectangle 2"/>
          <p:cNvSpPr>
            <a:spLocks noRot="1" noChangeArrowheads="1" noTextEdit="1"/>
          </p:cNvSpPr>
          <p:nvPr>
            <p:ph type="sldImg"/>
          </p:nvPr>
        </p:nvSpPr>
        <p:spPr>
          <a:ln/>
        </p:spPr>
      </p:sp>
      <p:sp>
        <p:nvSpPr>
          <p:cNvPr id="102403" name="Rectangle 3"/>
          <p:cNvSpPr>
            <a:spLocks noGrp="1" noChangeArrowheads="1"/>
          </p:cNvSpPr>
          <p:nvPr>
            <p:ph type="body" idx="1"/>
          </p:nvPr>
        </p:nvSpPr>
        <p:spPr/>
        <p:txBody>
          <a:bodyPr/>
          <a:lstStyle/>
          <a:p>
            <a:pPr>
              <a:lnSpc>
                <a:spcPct val="80000"/>
              </a:lnSpc>
            </a:pPr>
            <a:r>
              <a:rPr lang="it-IT" sz="900"/>
              <a:t>Le evidenze descritte, sottolineano l’esigenza di</a:t>
            </a:r>
          </a:p>
          <a:p>
            <a:pPr>
              <a:lnSpc>
                <a:spcPct val="80000"/>
              </a:lnSpc>
            </a:pPr>
            <a:r>
              <a:rPr lang="it-IT" sz="900"/>
              <a:t>una diagnosi precoce di NAFLD in bambini ed adolescenti,</a:t>
            </a:r>
          </a:p>
          <a:p>
            <a:pPr>
              <a:lnSpc>
                <a:spcPct val="80000"/>
              </a:lnSpc>
            </a:pPr>
            <a:r>
              <a:rPr lang="it-IT" sz="900"/>
              <a:t>in modo da prevenire il possibile sviluppo</a:t>
            </a:r>
          </a:p>
          <a:p>
            <a:pPr>
              <a:lnSpc>
                <a:spcPct val="80000"/>
              </a:lnSpc>
            </a:pPr>
            <a:r>
              <a:rPr lang="it-IT" sz="900"/>
              <a:t>di gravi patologie epatiche degenerative sia in</a:t>
            </a:r>
          </a:p>
          <a:p>
            <a:pPr>
              <a:lnSpc>
                <a:spcPct val="80000"/>
              </a:lnSpc>
            </a:pPr>
            <a:r>
              <a:rPr lang="it-IT" sz="900"/>
              <a:t>età pediatrica che successivamente in età adulta.</a:t>
            </a:r>
          </a:p>
          <a:p>
            <a:pPr>
              <a:lnSpc>
                <a:spcPct val="80000"/>
              </a:lnSpc>
            </a:pPr>
            <a:r>
              <a:rPr lang="it-IT" sz="900"/>
              <a:t>Attualmente, nella maggior parte di questi pazienti</a:t>
            </a:r>
          </a:p>
          <a:p>
            <a:pPr>
              <a:lnSpc>
                <a:spcPct val="80000"/>
              </a:lnSpc>
            </a:pPr>
            <a:r>
              <a:rPr lang="it-IT" sz="900"/>
              <a:t>la diagnosi di NAFLD nasce dal riscontro di</a:t>
            </a:r>
          </a:p>
          <a:p>
            <a:pPr>
              <a:lnSpc>
                <a:spcPct val="80000"/>
              </a:lnSpc>
            </a:pPr>
            <a:r>
              <a:rPr lang="it-IT" sz="900"/>
              <a:t>alterazioni casuali degli indici di funzionalità epatica</a:t>
            </a:r>
          </a:p>
          <a:p>
            <a:pPr>
              <a:lnSpc>
                <a:spcPct val="80000"/>
              </a:lnSpc>
            </a:pPr>
            <a:r>
              <a:rPr lang="it-IT" sz="900"/>
              <a:t>(transaminasi, in particolare ALT, e gamma-GT),</a:t>
            </a:r>
          </a:p>
          <a:p>
            <a:pPr>
              <a:lnSpc>
                <a:spcPct val="80000"/>
              </a:lnSpc>
            </a:pPr>
            <a:r>
              <a:rPr lang="it-IT" sz="900"/>
              <a:t>pazienti asintomatici in cui i rilievi ecografici risultano</a:t>
            </a:r>
          </a:p>
          <a:p>
            <a:pPr>
              <a:lnSpc>
                <a:spcPct val="80000"/>
              </a:lnSpc>
            </a:pPr>
            <a:r>
              <a:rPr lang="it-IT" sz="900"/>
              <a:t>suggestivi di steatosi, in assenza di altre ragioni</a:t>
            </a:r>
          </a:p>
          <a:p>
            <a:pPr>
              <a:lnSpc>
                <a:spcPct val="80000"/>
              </a:lnSpc>
            </a:pPr>
            <a:r>
              <a:rPr lang="it-IT" sz="900"/>
              <a:t>di malattia epatica.</a:t>
            </a:r>
          </a:p>
          <a:p>
            <a:pPr>
              <a:lnSpc>
                <a:spcPct val="80000"/>
              </a:lnSpc>
            </a:pPr>
            <a:r>
              <a:rPr lang="it-IT" sz="900"/>
              <a:t>Comunque, la biopsia epatica rappresenta il</a:t>
            </a:r>
          </a:p>
          <a:p>
            <a:pPr>
              <a:lnSpc>
                <a:spcPct val="80000"/>
              </a:lnSpc>
            </a:pPr>
            <a:r>
              <a:rPr lang="it-IT" sz="900"/>
              <a:t>“golden standard” per ogni valutazione e stadiazione</a:t>
            </a:r>
          </a:p>
          <a:p>
            <a:pPr>
              <a:lnSpc>
                <a:spcPct val="80000"/>
              </a:lnSpc>
            </a:pPr>
            <a:r>
              <a:rPr lang="it-IT" sz="900"/>
              <a:t>di NAFLD/NASH, ma, essendo una tecnica</a:t>
            </a:r>
          </a:p>
          <a:p>
            <a:pPr>
              <a:lnSpc>
                <a:spcPct val="80000"/>
              </a:lnSpc>
            </a:pPr>
            <a:r>
              <a:rPr lang="it-IT" sz="900"/>
              <a:t>invasiva, rappresenta anche un fattore limitante soprattutto</a:t>
            </a:r>
          </a:p>
          <a:p>
            <a:pPr>
              <a:lnSpc>
                <a:spcPct val="80000"/>
              </a:lnSpc>
            </a:pPr>
            <a:r>
              <a:rPr lang="it-IT" sz="900"/>
              <a:t>nei soggetti in età pediatrica; per cui nell’ultimo</a:t>
            </a:r>
          </a:p>
          <a:p>
            <a:pPr>
              <a:lnSpc>
                <a:spcPct val="80000"/>
              </a:lnSpc>
            </a:pPr>
            <a:r>
              <a:rPr lang="it-IT" sz="900"/>
              <a:t>quinquennio lo sforzo degli specialisti in</a:t>
            </a:r>
          </a:p>
          <a:p>
            <a:pPr>
              <a:lnSpc>
                <a:spcPct val="80000"/>
              </a:lnSpc>
            </a:pPr>
            <a:r>
              <a:rPr lang="it-IT" sz="900"/>
              <a:t>Epatologia Pediatrica è stato maggiormente dedicato</a:t>
            </a:r>
          </a:p>
          <a:p>
            <a:pPr>
              <a:lnSpc>
                <a:spcPct val="80000"/>
              </a:lnSpc>
            </a:pPr>
            <a:r>
              <a:rPr lang="it-IT" sz="900"/>
              <a:t>alla possibilità di individuare una tecnica che</a:t>
            </a:r>
          </a:p>
          <a:p>
            <a:pPr>
              <a:lnSpc>
                <a:spcPct val="80000"/>
              </a:lnSpc>
            </a:pPr>
            <a:r>
              <a:rPr lang="it-IT" sz="900"/>
              <a:t>permetta di effettuare diagnosi di NAFLD/NASH evitando</a:t>
            </a:r>
          </a:p>
          <a:p>
            <a:pPr>
              <a:lnSpc>
                <a:spcPct val="80000"/>
              </a:lnSpc>
            </a:pPr>
            <a:r>
              <a:rPr lang="it-IT" sz="900"/>
              <a:t>il ricorso alla biopsia epatica, con un doppio</a:t>
            </a:r>
          </a:p>
          <a:p>
            <a:pPr>
              <a:lnSpc>
                <a:spcPct val="80000"/>
              </a:lnSpc>
            </a:pPr>
            <a:r>
              <a:rPr lang="it-IT" sz="900"/>
              <a:t>vantaggio, per il paziente e con la riduzione</a:t>
            </a:r>
          </a:p>
          <a:p>
            <a:pPr>
              <a:lnSpc>
                <a:spcPct val="80000"/>
              </a:lnSpc>
            </a:pPr>
            <a:r>
              <a:rPr lang="it-IT" sz="900"/>
              <a:t>dei costi per il SSN (5).</a:t>
            </a:r>
          </a:p>
          <a:p>
            <a:pPr>
              <a:lnSpc>
                <a:spcPct val="80000"/>
              </a:lnSpc>
            </a:pPr>
            <a:r>
              <a:rPr lang="it-IT" sz="900"/>
              <a:t>Le attuali tecniche non-invasive per la diagnosi</a:t>
            </a:r>
          </a:p>
          <a:p>
            <a:pPr>
              <a:lnSpc>
                <a:spcPct val="80000"/>
              </a:lnSpc>
            </a:pPr>
            <a:r>
              <a:rPr lang="it-IT" sz="900"/>
              <a:t>di NAFLD sono descritte nella tabella 2.</a:t>
            </a:r>
          </a:p>
          <a:p>
            <a:pPr>
              <a:lnSpc>
                <a:spcPct val="80000"/>
              </a:lnSpc>
            </a:pPr>
            <a:endParaRPr lang="it-IT" sz="9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35</a:t>
            </a:fld>
            <a:endParaRPr lang="it-IT"/>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36</a:t>
            </a:fld>
            <a:endParaRPr lang="it-IT"/>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37</a:t>
            </a:fld>
            <a:endParaRPr lang="it-I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4</a:t>
            </a:fld>
            <a:endParaRPr lang="it-I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5</a:t>
            </a:fld>
            <a:endParaRPr lang="it-I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6</a:t>
            </a:fld>
            <a:endParaRPr lang="it-I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7</a:t>
            </a:fld>
            <a:endParaRPr 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8</a:t>
            </a:fld>
            <a:endParaRPr lang="it-I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11BEDC39-E709-433A-A475-BFC66A13B83A}" type="slidenum">
              <a:rPr lang="it-IT" smtClean="0"/>
              <a:pPr/>
              <a:t>9</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5122" name="Group 2"/>
          <p:cNvGrpSpPr>
            <a:grpSpLocks/>
          </p:cNvGrpSpPr>
          <p:nvPr/>
        </p:nvGrpSpPr>
        <p:grpSpPr bwMode="auto">
          <a:xfrm>
            <a:off x="3175" y="4267200"/>
            <a:ext cx="9140825" cy="2590800"/>
            <a:chOff x="2" y="2688"/>
            <a:chExt cx="5758" cy="1632"/>
          </a:xfrm>
        </p:grpSpPr>
        <p:sp>
          <p:nvSpPr>
            <p:cNvPr id="5123" name="Freeform 3"/>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endParaRPr lang="en-US"/>
            </a:p>
          </p:txBody>
        </p:sp>
        <p:grpSp>
          <p:nvGrpSpPr>
            <p:cNvPr id="5124" name="Group 4"/>
            <p:cNvGrpSpPr>
              <a:grpSpLocks/>
            </p:cNvGrpSpPr>
            <p:nvPr userDrawn="1"/>
          </p:nvGrpSpPr>
          <p:grpSpPr bwMode="auto">
            <a:xfrm>
              <a:off x="3528" y="3715"/>
              <a:ext cx="792" cy="521"/>
              <a:chOff x="3527" y="3715"/>
              <a:chExt cx="792" cy="521"/>
            </a:xfrm>
          </p:grpSpPr>
          <p:sp>
            <p:nvSpPr>
              <p:cNvPr id="5125" name="Oval 5"/>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endParaRPr lang="en-US"/>
              </a:p>
            </p:txBody>
          </p:sp>
          <p:sp>
            <p:nvSpPr>
              <p:cNvPr id="5126" name="Oval 6"/>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endParaRPr lang="en-US"/>
              </a:p>
            </p:txBody>
          </p:sp>
          <p:sp>
            <p:nvSpPr>
              <p:cNvPr id="5127" name="Oval 7"/>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endParaRPr lang="en-US"/>
              </a:p>
            </p:txBody>
          </p:sp>
          <p:sp>
            <p:nvSpPr>
              <p:cNvPr id="5128" name="Oval 8"/>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endParaRPr lang="en-US"/>
              </a:p>
            </p:txBody>
          </p:sp>
          <p:sp>
            <p:nvSpPr>
              <p:cNvPr id="5129" name="Oval 9"/>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endParaRPr lang="en-US"/>
              </a:p>
            </p:txBody>
          </p:sp>
          <p:sp>
            <p:nvSpPr>
              <p:cNvPr id="5130" name="Freeform 10"/>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endParaRPr lang="en-US"/>
              </a:p>
            </p:txBody>
          </p:sp>
          <p:sp>
            <p:nvSpPr>
              <p:cNvPr id="5131" name="Freeform 11"/>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endParaRPr lang="en-US"/>
              </a:p>
            </p:txBody>
          </p:sp>
          <p:sp>
            <p:nvSpPr>
              <p:cNvPr id="5132" name="Freeform 12"/>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endParaRPr lang="en-US"/>
              </a:p>
            </p:txBody>
          </p:sp>
          <p:sp>
            <p:nvSpPr>
              <p:cNvPr id="5133" name="Freeform 13"/>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endParaRPr lang="en-US"/>
              </a:p>
            </p:txBody>
          </p:sp>
          <p:sp>
            <p:nvSpPr>
              <p:cNvPr id="5134" name="Freeform 14"/>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endParaRPr lang="en-US"/>
              </a:p>
            </p:txBody>
          </p:sp>
          <p:sp>
            <p:nvSpPr>
              <p:cNvPr id="5135" name="Oval 15"/>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endParaRPr lang="en-US"/>
              </a:p>
            </p:txBody>
          </p:sp>
        </p:grpSp>
        <p:grpSp>
          <p:nvGrpSpPr>
            <p:cNvPr id="5136" name="Group 16"/>
            <p:cNvGrpSpPr>
              <a:grpSpLocks/>
            </p:cNvGrpSpPr>
            <p:nvPr userDrawn="1"/>
          </p:nvGrpSpPr>
          <p:grpSpPr bwMode="auto">
            <a:xfrm>
              <a:off x="1776" y="3631"/>
              <a:ext cx="1626" cy="683"/>
              <a:chOff x="1776" y="3631"/>
              <a:chExt cx="1626" cy="683"/>
            </a:xfrm>
          </p:grpSpPr>
          <p:sp>
            <p:nvSpPr>
              <p:cNvPr id="5137" name="Oval 17"/>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endParaRPr lang="en-US"/>
              </a:p>
            </p:txBody>
          </p:sp>
          <p:sp>
            <p:nvSpPr>
              <p:cNvPr id="5138" name="Oval 18"/>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endParaRPr lang="en-US"/>
              </a:p>
            </p:txBody>
          </p:sp>
          <p:sp>
            <p:nvSpPr>
              <p:cNvPr id="5139" name="Oval 19"/>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endParaRPr lang="en-US"/>
              </a:p>
            </p:txBody>
          </p:sp>
          <p:sp>
            <p:nvSpPr>
              <p:cNvPr id="5140" name="Oval 20"/>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endParaRPr lang="en-US"/>
              </a:p>
            </p:txBody>
          </p:sp>
          <p:sp>
            <p:nvSpPr>
              <p:cNvPr id="5141" name="Oval 21"/>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endParaRPr lang="en-US"/>
              </a:p>
            </p:txBody>
          </p:sp>
          <p:sp>
            <p:nvSpPr>
              <p:cNvPr id="5142" name="Oval 22"/>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endParaRPr lang="en-US"/>
              </a:p>
            </p:txBody>
          </p:sp>
          <p:sp>
            <p:nvSpPr>
              <p:cNvPr id="5143" name="Oval 23"/>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endParaRPr lang="en-US"/>
              </a:p>
            </p:txBody>
          </p:sp>
          <p:sp>
            <p:nvSpPr>
              <p:cNvPr id="5144" name="Oval 24"/>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endParaRPr lang="en-US"/>
              </a:p>
            </p:txBody>
          </p:sp>
          <p:sp>
            <p:nvSpPr>
              <p:cNvPr id="5145" name="Freeform 25"/>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endParaRPr lang="en-US"/>
              </a:p>
            </p:txBody>
          </p:sp>
          <p:sp>
            <p:nvSpPr>
              <p:cNvPr id="5146" name="Freeform 26"/>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endParaRPr lang="en-US"/>
              </a:p>
            </p:txBody>
          </p:sp>
          <p:sp>
            <p:nvSpPr>
              <p:cNvPr id="5147" name="Freeform 27"/>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endParaRPr lang="en-US"/>
              </a:p>
            </p:txBody>
          </p:sp>
          <p:sp>
            <p:nvSpPr>
              <p:cNvPr id="5148" name="Freeform 28"/>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endParaRPr lang="en-US"/>
              </a:p>
            </p:txBody>
          </p:sp>
          <p:sp>
            <p:nvSpPr>
              <p:cNvPr id="5149" name="Freeform 29"/>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endParaRPr lang="en-US"/>
              </a:p>
            </p:txBody>
          </p:sp>
          <p:sp>
            <p:nvSpPr>
              <p:cNvPr id="5150" name="Freeform 30"/>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endParaRPr lang="en-US"/>
              </a:p>
            </p:txBody>
          </p:sp>
          <p:sp>
            <p:nvSpPr>
              <p:cNvPr id="5151" name="Freeform 31"/>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endParaRPr lang="en-US"/>
              </a:p>
            </p:txBody>
          </p:sp>
          <p:sp>
            <p:nvSpPr>
              <p:cNvPr id="5152" name="Freeform 32"/>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endParaRPr lang="en-US"/>
              </a:p>
            </p:txBody>
          </p:sp>
          <p:sp>
            <p:nvSpPr>
              <p:cNvPr id="5153" name="Freeform 33"/>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endParaRPr lang="en-US"/>
              </a:p>
            </p:txBody>
          </p:sp>
          <p:sp>
            <p:nvSpPr>
              <p:cNvPr id="5154" name="Freeform 34"/>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endParaRPr lang="en-US"/>
              </a:p>
            </p:txBody>
          </p:sp>
        </p:grpSp>
        <p:grpSp>
          <p:nvGrpSpPr>
            <p:cNvPr id="5155" name="Group 35"/>
            <p:cNvGrpSpPr>
              <a:grpSpLocks/>
            </p:cNvGrpSpPr>
            <p:nvPr userDrawn="1"/>
          </p:nvGrpSpPr>
          <p:grpSpPr bwMode="auto">
            <a:xfrm>
              <a:off x="4128" y="3360"/>
              <a:ext cx="1351" cy="821"/>
              <a:chOff x="4128" y="3360"/>
              <a:chExt cx="1351" cy="821"/>
            </a:xfrm>
          </p:grpSpPr>
          <p:sp>
            <p:nvSpPr>
              <p:cNvPr id="5156" name="Freeform 36"/>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endParaRPr lang="en-US"/>
              </a:p>
            </p:txBody>
          </p:sp>
          <p:sp>
            <p:nvSpPr>
              <p:cNvPr id="5157" name="Freeform 37"/>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endParaRPr lang="en-US"/>
              </a:p>
            </p:txBody>
          </p:sp>
          <p:sp>
            <p:nvSpPr>
              <p:cNvPr id="5158" name="Freeform 38"/>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endParaRPr lang="en-US"/>
              </a:p>
            </p:txBody>
          </p:sp>
          <p:sp>
            <p:nvSpPr>
              <p:cNvPr id="5159" name="Freeform 39"/>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endParaRPr lang="en-US"/>
              </a:p>
            </p:txBody>
          </p:sp>
          <p:sp>
            <p:nvSpPr>
              <p:cNvPr id="5160" name="Freeform 40"/>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endParaRPr lang="en-US"/>
              </a:p>
            </p:txBody>
          </p:sp>
          <p:sp>
            <p:nvSpPr>
              <p:cNvPr id="5161" name="Freeform 41"/>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endParaRPr lang="en-US"/>
              </a:p>
            </p:txBody>
          </p:sp>
          <p:sp>
            <p:nvSpPr>
              <p:cNvPr id="5162" name="Freeform 42"/>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endParaRPr lang="en-US"/>
              </a:p>
            </p:txBody>
          </p:sp>
          <p:sp>
            <p:nvSpPr>
              <p:cNvPr id="5163" name="Freeform 43"/>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endParaRPr lang="en-US"/>
              </a:p>
            </p:txBody>
          </p:sp>
          <p:sp>
            <p:nvSpPr>
              <p:cNvPr id="5164" name="Freeform 44"/>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endParaRPr lang="en-US"/>
              </a:p>
            </p:txBody>
          </p:sp>
          <p:sp>
            <p:nvSpPr>
              <p:cNvPr id="5165" name="Freeform 45"/>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endParaRPr lang="en-US"/>
              </a:p>
            </p:txBody>
          </p:sp>
          <p:sp>
            <p:nvSpPr>
              <p:cNvPr id="5166" name="Freeform 46"/>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endParaRPr lang="en-US"/>
              </a:p>
            </p:txBody>
          </p:sp>
          <p:sp>
            <p:nvSpPr>
              <p:cNvPr id="5167" name="Oval 47"/>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endParaRPr lang="en-US"/>
              </a:p>
            </p:txBody>
          </p:sp>
          <p:sp>
            <p:nvSpPr>
              <p:cNvPr id="5168" name="Oval 48"/>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endParaRPr lang="en-US"/>
              </a:p>
            </p:txBody>
          </p:sp>
          <p:sp>
            <p:nvSpPr>
              <p:cNvPr id="5169" name="Oval 49"/>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endParaRPr lang="en-US"/>
              </a:p>
            </p:txBody>
          </p:sp>
          <p:sp>
            <p:nvSpPr>
              <p:cNvPr id="5170" name="Oval 50"/>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endParaRPr lang="en-US"/>
              </a:p>
            </p:txBody>
          </p:sp>
          <p:sp>
            <p:nvSpPr>
              <p:cNvPr id="5171" name="Oval 51"/>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endParaRPr lang="en-US"/>
              </a:p>
            </p:txBody>
          </p:sp>
          <p:sp>
            <p:nvSpPr>
              <p:cNvPr id="5172" name="Oval 52"/>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endParaRPr lang="en-US"/>
              </a:p>
            </p:txBody>
          </p:sp>
        </p:grpSp>
        <p:grpSp>
          <p:nvGrpSpPr>
            <p:cNvPr id="5173" name="Group 53"/>
            <p:cNvGrpSpPr>
              <a:grpSpLocks/>
            </p:cNvGrpSpPr>
            <p:nvPr userDrawn="1"/>
          </p:nvGrpSpPr>
          <p:grpSpPr bwMode="auto">
            <a:xfrm>
              <a:off x="5280" y="3024"/>
              <a:ext cx="425" cy="258"/>
              <a:chOff x="5280" y="3024"/>
              <a:chExt cx="425" cy="258"/>
            </a:xfrm>
          </p:grpSpPr>
          <p:sp>
            <p:nvSpPr>
              <p:cNvPr id="5174" name="Freeform 54"/>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en-US"/>
              </a:p>
            </p:txBody>
          </p:sp>
          <p:sp>
            <p:nvSpPr>
              <p:cNvPr id="5175" name="Freeform 55"/>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en-US"/>
              </a:p>
            </p:txBody>
          </p:sp>
          <p:sp>
            <p:nvSpPr>
              <p:cNvPr id="5176" name="Freeform 56"/>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en-US"/>
              </a:p>
            </p:txBody>
          </p:sp>
          <p:sp>
            <p:nvSpPr>
              <p:cNvPr id="5177" name="Freeform 57"/>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en-US"/>
              </a:p>
            </p:txBody>
          </p:sp>
          <p:sp>
            <p:nvSpPr>
              <p:cNvPr id="5178" name="Freeform 58"/>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endParaRPr lang="en-US"/>
              </a:p>
            </p:txBody>
          </p:sp>
          <p:sp>
            <p:nvSpPr>
              <p:cNvPr id="5179" name="Freeform 59"/>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endParaRPr lang="en-US"/>
              </a:p>
            </p:txBody>
          </p:sp>
          <p:sp>
            <p:nvSpPr>
              <p:cNvPr id="5180" name="Freeform 60"/>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en-US"/>
              </a:p>
            </p:txBody>
          </p:sp>
          <p:grpSp>
            <p:nvGrpSpPr>
              <p:cNvPr id="5181" name="Group 61"/>
              <p:cNvGrpSpPr>
                <a:grpSpLocks/>
              </p:cNvGrpSpPr>
              <p:nvPr/>
            </p:nvGrpSpPr>
            <p:grpSpPr bwMode="auto">
              <a:xfrm>
                <a:off x="5381" y="3085"/>
                <a:ext cx="227" cy="132"/>
                <a:chOff x="5381" y="3085"/>
                <a:chExt cx="227" cy="132"/>
              </a:xfrm>
            </p:grpSpPr>
            <p:sp>
              <p:nvSpPr>
                <p:cNvPr id="5182" name="Oval 62"/>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endParaRPr lang="en-US"/>
                </a:p>
              </p:txBody>
            </p:sp>
            <p:sp>
              <p:nvSpPr>
                <p:cNvPr id="5183" name="Oval 63"/>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endParaRPr lang="en-US"/>
                </a:p>
              </p:txBody>
            </p:sp>
            <p:sp>
              <p:nvSpPr>
                <p:cNvPr id="5184" name="Oval 64"/>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endParaRPr lang="en-US"/>
                </a:p>
              </p:txBody>
            </p:sp>
            <p:sp>
              <p:nvSpPr>
                <p:cNvPr id="5185" name="Oval 65"/>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endParaRPr lang="en-US"/>
                </a:p>
              </p:txBody>
            </p:sp>
          </p:grpSp>
        </p:grpSp>
      </p:grpSp>
      <p:sp>
        <p:nvSpPr>
          <p:cNvPr id="5186" name="Rectangle 66"/>
          <p:cNvSpPr>
            <a:spLocks noGrp="1" noChangeArrowheads="1"/>
          </p:cNvSpPr>
          <p:nvPr>
            <p:ph type="ctrTitle" sz="quarter"/>
          </p:nvPr>
        </p:nvSpPr>
        <p:spPr>
          <a:xfrm>
            <a:off x="685800" y="1692275"/>
            <a:ext cx="7772400" cy="1736725"/>
          </a:xfrm>
        </p:spPr>
        <p:txBody>
          <a:bodyPr anchor="b"/>
          <a:lstStyle>
            <a:lvl1pPr>
              <a:defRPr sz="5400"/>
            </a:lvl1pPr>
          </a:lstStyle>
          <a:p>
            <a:r>
              <a:rPr lang="it-IT"/>
              <a:t>Fare clic per modificare lo stile del titolo</a:t>
            </a:r>
          </a:p>
        </p:txBody>
      </p:sp>
      <p:sp>
        <p:nvSpPr>
          <p:cNvPr id="5187" name="Rectangle 6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it-IT"/>
              <a:t>Fare clic per modificare lo stile del sottotitolo dello schema</a:t>
            </a:r>
          </a:p>
        </p:txBody>
      </p:sp>
      <p:sp>
        <p:nvSpPr>
          <p:cNvPr id="5188" name="Rectangle 68"/>
          <p:cNvSpPr>
            <a:spLocks noGrp="1" noChangeArrowheads="1"/>
          </p:cNvSpPr>
          <p:nvPr>
            <p:ph type="dt" sz="quarter" idx="2"/>
          </p:nvPr>
        </p:nvSpPr>
        <p:spPr>
          <a:xfrm>
            <a:off x="457200" y="6248400"/>
            <a:ext cx="2133600" cy="457200"/>
          </a:xfrm>
        </p:spPr>
        <p:txBody>
          <a:bodyPr/>
          <a:lstStyle>
            <a:lvl1pPr>
              <a:defRPr/>
            </a:lvl1pPr>
          </a:lstStyle>
          <a:p>
            <a:endParaRPr lang="it-IT"/>
          </a:p>
        </p:txBody>
      </p:sp>
      <p:sp>
        <p:nvSpPr>
          <p:cNvPr id="5189" name="Rectangle 69"/>
          <p:cNvSpPr>
            <a:spLocks noGrp="1" noChangeArrowheads="1"/>
          </p:cNvSpPr>
          <p:nvPr>
            <p:ph type="ftr" sz="quarter" idx="3"/>
          </p:nvPr>
        </p:nvSpPr>
        <p:spPr>
          <a:xfrm>
            <a:off x="3124200" y="6248400"/>
            <a:ext cx="2895600" cy="457200"/>
          </a:xfrm>
        </p:spPr>
        <p:txBody>
          <a:bodyPr/>
          <a:lstStyle>
            <a:lvl1pPr>
              <a:defRPr/>
            </a:lvl1pPr>
          </a:lstStyle>
          <a:p>
            <a:endParaRPr lang="it-IT"/>
          </a:p>
        </p:txBody>
      </p:sp>
      <p:sp>
        <p:nvSpPr>
          <p:cNvPr id="5190" name="Rectangle 70"/>
          <p:cNvSpPr>
            <a:spLocks noGrp="1" noChangeArrowheads="1"/>
          </p:cNvSpPr>
          <p:nvPr>
            <p:ph type="sldNum" sz="quarter" idx="4"/>
          </p:nvPr>
        </p:nvSpPr>
        <p:spPr>
          <a:xfrm>
            <a:off x="6553200" y="6248400"/>
            <a:ext cx="2133600" cy="457200"/>
          </a:xfrm>
        </p:spPr>
        <p:txBody>
          <a:bodyPr/>
          <a:lstStyle>
            <a:lvl1pPr>
              <a:defRPr/>
            </a:lvl1pPr>
          </a:lstStyle>
          <a:p>
            <a:fld id="{D4B20F08-A647-4885-ABAF-51DB624380D2}" type="slidenum">
              <a:rPr lang="it-IT"/>
              <a:pPr/>
              <a:t>‹N›</a:t>
            </a:fld>
            <a:endParaRPr lang="it-IT"/>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66752857-0183-4938-9361-314C83FC00E5}" type="slidenum">
              <a:rPr lang="it-IT"/>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7813"/>
            <a:ext cx="2057400" cy="5848350"/>
          </a:xfrm>
        </p:spPr>
        <p:txBody>
          <a:bodyPr vert="eaVert"/>
          <a:lstStyle/>
          <a:p>
            <a:r>
              <a:rPr lang="it-IT" smtClean="0"/>
              <a:t>Fare clic per modificare lo stile del titolo</a:t>
            </a:r>
            <a:endParaRPr lang="en-US"/>
          </a:p>
        </p:txBody>
      </p:sp>
      <p:sp>
        <p:nvSpPr>
          <p:cNvPr id="3" name="Segnaposto testo verticale 2"/>
          <p:cNvSpPr>
            <a:spLocks noGrp="1"/>
          </p:cNvSpPr>
          <p:nvPr>
            <p:ph type="body" orient="vert" idx="1"/>
          </p:nvPr>
        </p:nvSpPr>
        <p:spPr>
          <a:xfrm>
            <a:off x="457200" y="277813"/>
            <a:ext cx="6019800" cy="584835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04DBB320-1D6A-4AD0-BE2A-705010CB3984}" type="slidenum">
              <a:rPr lang="it-IT"/>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E7B80E3C-2EC6-48D5-B1F2-024341C4B10E}" type="slidenum">
              <a:rPr lang="it-IT"/>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en-US"/>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F68A88DF-B781-4E45-BA38-75F4782B4CFF}" type="slidenum">
              <a:rPr lang="it-IT"/>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data 4"/>
          <p:cNvSpPr>
            <a:spLocks noGrp="1"/>
          </p:cNvSpPr>
          <p:nvPr>
            <p:ph type="dt" sz="half" idx="10"/>
          </p:nvPr>
        </p:nvSpPr>
        <p:spPr/>
        <p:txBody>
          <a:bodyPr/>
          <a:lstStyle>
            <a:lvl1pPr>
              <a:defRPr/>
            </a:lvl1pPr>
          </a:lstStyle>
          <a:p>
            <a:endParaRPr lang="it-IT"/>
          </a:p>
        </p:txBody>
      </p:sp>
      <p:sp>
        <p:nvSpPr>
          <p:cNvPr id="6" name="Segnaposto piè di pagina 5"/>
          <p:cNvSpPr>
            <a:spLocks noGrp="1"/>
          </p:cNvSpPr>
          <p:nvPr>
            <p:ph type="ftr" sz="quarter" idx="11"/>
          </p:nvPr>
        </p:nvSpPr>
        <p:spPr/>
        <p:txBody>
          <a:bodyPr/>
          <a:lstStyle>
            <a:lvl1pPr>
              <a:defRPr/>
            </a:lvl1pPr>
          </a:lstStyle>
          <a:p>
            <a:endParaRPr lang="it-IT"/>
          </a:p>
        </p:txBody>
      </p:sp>
      <p:sp>
        <p:nvSpPr>
          <p:cNvPr id="7" name="Segnaposto numero diapositiva 6"/>
          <p:cNvSpPr>
            <a:spLocks noGrp="1"/>
          </p:cNvSpPr>
          <p:nvPr>
            <p:ph type="sldNum" sz="quarter" idx="12"/>
          </p:nvPr>
        </p:nvSpPr>
        <p:spPr/>
        <p:txBody>
          <a:bodyPr/>
          <a:lstStyle>
            <a:lvl1pPr>
              <a:defRPr/>
            </a:lvl1pPr>
          </a:lstStyle>
          <a:p>
            <a:fld id="{2F05ACC9-162E-4F41-BDD9-23597ED96F48}" type="slidenum">
              <a:rPr lang="it-IT"/>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en-US"/>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7" name="Segnaposto data 6"/>
          <p:cNvSpPr>
            <a:spLocks noGrp="1"/>
          </p:cNvSpPr>
          <p:nvPr>
            <p:ph type="dt" sz="half" idx="10"/>
          </p:nvPr>
        </p:nvSpPr>
        <p:spPr/>
        <p:txBody>
          <a:bodyPr/>
          <a:lstStyle>
            <a:lvl1pPr>
              <a:defRPr/>
            </a:lvl1pPr>
          </a:lstStyle>
          <a:p>
            <a:endParaRPr lang="it-IT"/>
          </a:p>
        </p:txBody>
      </p:sp>
      <p:sp>
        <p:nvSpPr>
          <p:cNvPr id="8" name="Segnaposto piè di pagina 7"/>
          <p:cNvSpPr>
            <a:spLocks noGrp="1"/>
          </p:cNvSpPr>
          <p:nvPr>
            <p:ph type="ftr" sz="quarter" idx="11"/>
          </p:nvPr>
        </p:nvSpPr>
        <p:spPr/>
        <p:txBody>
          <a:bodyPr/>
          <a:lstStyle>
            <a:lvl1pPr>
              <a:defRPr/>
            </a:lvl1pPr>
          </a:lstStyle>
          <a:p>
            <a:endParaRPr lang="it-IT"/>
          </a:p>
        </p:txBody>
      </p:sp>
      <p:sp>
        <p:nvSpPr>
          <p:cNvPr id="9" name="Segnaposto numero diapositiva 8"/>
          <p:cNvSpPr>
            <a:spLocks noGrp="1"/>
          </p:cNvSpPr>
          <p:nvPr>
            <p:ph type="sldNum" sz="quarter" idx="12"/>
          </p:nvPr>
        </p:nvSpPr>
        <p:spPr/>
        <p:txBody>
          <a:bodyPr/>
          <a:lstStyle>
            <a:lvl1pPr>
              <a:defRPr/>
            </a:lvl1pPr>
          </a:lstStyle>
          <a:p>
            <a:fld id="{9311D9A0-A57E-406B-8922-23FCA6631B39}" type="slidenum">
              <a:rPr lang="it-IT"/>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data 2"/>
          <p:cNvSpPr>
            <a:spLocks noGrp="1"/>
          </p:cNvSpPr>
          <p:nvPr>
            <p:ph type="dt" sz="half" idx="10"/>
          </p:nvPr>
        </p:nvSpPr>
        <p:spPr/>
        <p:txBody>
          <a:bodyPr/>
          <a:lstStyle>
            <a:lvl1pPr>
              <a:defRPr/>
            </a:lvl1pPr>
          </a:lstStyle>
          <a:p>
            <a:endParaRPr lang="it-IT"/>
          </a:p>
        </p:txBody>
      </p:sp>
      <p:sp>
        <p:nvSpPr>
          <p:cNvPr id="4" name="Segnaposto piè di pagina 3"/>
          <p:cNvSpPr>
            <a:spLocks noGrp="1"/>
          </p:cNvSpPr>
          <p:nvPr>
            <p:ph type="ftr" sz="quarter" idx="11"/>
          </p:nvPr>
        </p:nvSpPr>
        <p:spPr/>
        <p:txBody>
          <a:bodyPr/>
          <a:lstStyle>
            <a:lvl1pPr>
              <a:defRPr/>
            </a:lvl1pPr>
          </a:lstStyle>
          <a:p>
            <a:endParaRPr lang="it-IT"/>
          </a:p>
        </p:txBody>
      </p:sp>
      <p:sp>
        <p:nvSpPr>
          <p:cNvPr id="5" name="Segnaposto numero diapositiva 4"/>
          <p:cNvSpPr>
            <a:spLocks noGrp="1"/>
          </p:cNvSpPr>
          <p:nvPr>
            <p:ph type="sldNum" sz="quarter" idx="12"/>
          </p:nvPr>
        </p:nvSpPr>
        <p:spPr/>
        <p:txBody>
          <a:bodyPr/>
          <a:lstStyle>
            <a:lvl1pPr>
              <a:defRPr/>
            </a:lvl1pPr>
          </a:lstStyle>
          <a:p>
            <a:fld id="{72B5C91A-0CB1-47A7-B14B-00780236B573}" type="slidenum">
              <a:rPr lang="it-IT"/>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a:defRPr/>
            </a:lvl1pPr>
          </a:lstStyle>
          <a:p>
            <a:endParaRPr lang="it-IT"/>
          </a:p>
        </p:txBody>
      </p:sp>
      <p:sp>
        <p:nvSpPr>
          <p:cNvPr id="3" name="Segnaposto piè di pagina 2"/>
          <p:cNvSpPr>
            <a:spLocks noGrp="1"/>
          </p:cNvSpPr>
          <p:nvPr>
            <p:ph type="ftr" sz="quarter" idx="11"/>
          </p:nvPr>
        </p:nvSpPr>
        <p:spPr/>
        <p:txBody>
          <a:bodyPr/>
          <a:lstStyle>
            <a:lvl1pPr>
              <a:defRPr/>
            </a:lvl1pPr>
          </a:lstStyle>
          <a:p>
            <a:endParaRPr lang="it-IT"/>
          </a:p>
        </p:txBody>
      </p:sp>
      <p:sp>
        <p:nvSpPr>
          <p:cNvPr id="4" name="Segnaposto numero diapositiva 3"/>
          <p:cNvSpPr>
            <a:spLocks noGrp="1"/>
          </p:cNvSpPr>
          <p:nvPr>
            <p:ph type="sldNum" sz="quarter" idx="12"/>
          </p:nvPr>
        </p:nvSpPr>
        <p:spPr/>
        <p:txBody>
          <a:bodyPr/>
          <a:lstStyle>
            <a:lvl1pPr>
              <a:defRPr/>
            </a:lvl1pPr>
          </a:lstStyle>
          <a:p>
            <a:fld id="{FC48A3CC-4024-4865-A618-944D64D81095}" type="slidenum">
              <a:rPr lang="it-IT"/>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en-US"/>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endParaRPr lang="it-IT"/>
          </a:p>
        </p:txBody>
      </p:sp>
      <p:sp>
        <p:nvSpPr>
          <p:cNvPr id="6" name="Segnaposto piè di pagina 5"/>
          <p:cNvSpPr>
            <a:spLocks noGrp="1"/>
          </p:cNvSpPr>
          <p:nvPr>
            <p:ph type="ftr" sz="quarter" idx="11"/>
          </p:nvPr>
        </p:nvSpPr>
        <p:spPr/>
        <p:txBody>
          <a:bodyPr/>
          <a:lstStyle>
            <a:lvl1pPr>
              <a:defRPr/>
            </a:lvl1pPr>
          </a:lstStyle>
          <a:p>
            <a:endParaRPr lang="it-IT"/>
          </a:p>
        </p:txBody>
      </p:sp>
      <p:sp>
        <p:nvSpPr>
          <p:cNvPr id="7" name="Segnaposto numero diapositiva 6"/>
          <p:cNvSpPr>
            <a:spLocks noGrp="1"/>
          </p:cNvSpPr>
          <p:nvPr>
            <p:ph type="sldNum" sz="quarter" idx="12"/>
          </p:nvPr>
        </p:nvSpPr>
        <p:spPr/>
        <p:txBody>
          <a:bodyPr/>
          <a:lstStyle>
            <a:lvl1pPr>
              <a:defRPr/>
            </a:lvl1pPr>
          </a:lstStyle>
          <a:p>
            <a:fld id="{2665CAC5-8194-45EA-A943-2180B2359956}" type="slidenum">
              <a:rPr lang="it-IT"/>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en-US"/>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endParaRPr lang="it-IT"/>
          </a:p>
        </p:txBody>
      </p:sp>
      <p:sp>
        <p:nvSpPr>
          <p:cNvPr id="6" name="Segnaposto piè di pagina 5"/>
          <p:cNvSpPr>
            <a:spLocks noGrp="1"/>
          </p:cNvSpPr>
          <p:nvPr>
            <p:ph type="ftr" sz="quarter" idx="11"/>
          </p:nvPr>
        </p:nvSpPr>
        <p:spPr/>
        <p:txBody>
          <a:bodyPr/>
          <a:lstStyle>
            <a:lvl1pPr>
              <a:defRPr/>
            </a:lvl1pPr>
          </a:lstStyle>
          <a:p>
            <a:endParaRPr lang="it-IT"/>
          </a:p>
        </p:txBody>
      </p:sp>
      <p:sp>
        <p:nvSpPr>
          <p:cNvPr id="7" name="Segnaposto numero diapositiva 6"/>
          <p:cNvSpPr>
            <a:spLocks noGrp="1"/>
          </p:cNvSpPr>
          <p:nvPr>
            <p:ph type="sldNum" sz="quarter" idx="12"/>
          </p:nvPr>
        </p:nvSpPr>
        <p:spPr/>
        <p:txBody>
          <a:bodyPr/>
          <a:lstStyle>
            <a:lvl1pPr>
              <a:defRPr/>
            </a:lvl1pPr>
          </a:lstStyle>
          <a:p>
            <a:fld id="{677B7AB3-5F94-4E3B-9195-7969992363A3}" type="slidenum">
              <a:rPr lang="it-IT"/>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Freeform 2"/>
          <p:cNvSpPr>
            <a:spLocks/>
          </p:cNvSpPr>
          <p:nvPr/>
        </p:nvSpPr>
        <p:spPr bwMode="hidden">
          <a:xfrm>
            <a:off x="6627813" y="6429375"/>
            <a:ext cx="285750" cy="209550"/>
          </a:xfrm>
          <a:custGeom>
            <a:avLst/>
            <a:gdLst/>
            <a:ahLst/>
            <a:cxnLst>
              <a:cxn ang="0">
                <a:pos x="0" y="132"/>
              </a:cxn>
              <a:cxn ang="0">
                <a:pos x="29" y="132"/>
              </a:cxn>
              <a:cxn ang="0">
                <a:pos x="77" y="108"/>
              </a:cxn>
              <a:cxn ang="0">
                <a:pos x="119" y="78"/>
              </a:cxn>
              <a:cxn ang="0">
                <a:pos x="155" y="48"/>
              </a:cxn>
              <a:cxn ang="0">
                <a:pos x="179" y="12"/>
              </a:cxn>
              <a:cxn ang="0">
                <a:pos x="173" y="6"/>
              </a:cxn>
              <a:cxn ang="0">
                <a:pos x="167" y="0"/>
              </a:cxn>
              <a:cxn ang="0">
                <a:pos x="137" y="42"/>
              </a:cxn>
              <a:cxn ang="0">
                <a:pos x="101" y="78"/>
              </a:cxn>
              <a:cxn ang="0">
                <a:pos x="53" y="108"/>
              </a:cxn>
              <a:cxn ang="0">
                <a:pos x="0" y="132"/>
              </a:cxn>
              <a:cxn ang="0">
                <a:pos x="0" y="132"/>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w="9525">
            <a:noFill/>
            <a:round/>
            <a:headEnd/>
            <a:tailEnd/>
          </a:ln>
        </p:spPr>
        <p:txBody>
          <a:bodyPr/>
          <a:lstStyle/>
          <a:p>
            <a:endParaRPr lang="en-US"/>
          </a:p>
        </p:txBody>
      </p:sp>
      <p:grpSp>
        <p:nvGrpSpPr>
          <p:cNvPr id="4099" name="Group 3"/>
          <p:cNvGrpSpPr>
            <a:grpSpLocks/>
          </p:cNvGrpSpPr>
          <p:nvPr/>
        </p:nvGrpSpPr>
        <p:grpSpPr bwMode="auto">
          <a:xfrm>
            <a:off x="3175" y="4267200"/>
            <a:ext cx="9140825" cy="2590800"/>
            <a:chOff x="2" y="2688"/>
            <a:chExt cx="5758" cy="1632"/>
          </a:xfrm>
        </p:grpSpPr>
        <p:sp>
          <p:nvSpPr>
            <p:cNvPr id="4100" name="Freeform 4"/>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endParaRPr lang="en-US"/>
            </a:p>
          </p:txBody>
        </p:sp>
        <p:grpSp>
          <p:nvGrpSpPr>
            <p:cNvPr id="4101" name="Group 5"/>
            <p:cNvGrpSpPr>
              <a:grpSpLocks/>
            </p:cNvGrpSpPr>
            <p:nvPr userDrawn="1"/>
          </p:nvGrpSpPr>
          <p:grpSpPr bwMode="auto">
            <a:xfrm>
              <a:off x="3528" y="3715"/>
              <a:ext cx="792" cy="521"/>
              <a:chOff x="3527" y="3715"/>
              <a:chExt cx="792" cy="521"/>
            </a:xfrm>
          </p:grpSpPr>
          <p:sp>
            <p:nvSpPr>
              <p:cNvPr id="4102" name="Oval 6"/>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endParaRPr lang="en-US"/>
              </a:p>
            </p:txBody>
          </p:sp>
          <p:sp>
            <p:nvSpPr>
              <p:cNvPr id="4103" name="Oval 7"/>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endParaRPr lang="en-US"/>
              </a:p>
            </p:txBody>
          </p:sp>
          <p:sp>
            <p:nvSpPr>
              <p:cNvPr id="4104" name="Oval 8"/>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endParaRPr lang="en-US"/>
              </a:p>
            </p:txBody>
          </p:sp>
          <p:sp>
            <p:nvSpPr>
              <p:cNvPr id="4105" name="Oval 9"/>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endParaRPr lang="en-US"/>
              </a:p>
            </p:txBody>
          </p:sp>
          <p:sp>
            <p:nvSpPr>
              <p:cNvPr id="4106" name="Oval 10"/>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endParaRPr lang="en-US"/>
              </a:p>
            </p:txBody>
          </p:sp>
          <p:sp>
            <p:nvSpPr>
              <p:cNvPr id="4107" name="Freeform 11"/>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endParaRPr lang="en-US"/>
              </a:p>
            </p:txBody>
          </p:sp>
          <p:sp>
            <p:nvSpPr>
              <p:cNvPr id="4108" name="Freeform 12"/>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endParaRPr lang="en-US"/>
              </a:p>
            </p:txBody>
          </p:sp>
          <p:sp>
            <p:nvSpPr>
              <p:cNvPr id="4109" name="Freeform 13"/>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endParaRPr lang="en-US"/>
              </a:p>
            </p:txBody>
          </p:sp>
          <p:sp>
            <p:nvSpPr>
              <p:cNvPr id="4110" name="Freeform 14"/>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endParaRPr lang="en-US"/>
              </a:p>
            </p:txBody>
          </p:sp>
          <p:sp>
            <p:nvSpPr>
              <p:cNvPr id="4111" name="Freeform 15"/>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endParaRPr lang="en-US"/>
              </a:p>
            </p:txBody>
          </p:sp>
          <p:sp>
            <p:nvSpPr>
              <p:cNvPr id="4112" name="Oval 16"/>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endParaRPr lang="en-US"/>
              </a:p>
            </p:txBody>
          </p:sp>
        </p:grpSp>
        <p:grpSp>
          <p:nvGrpSpPr>
            <p:cNvPr id="4113" name="Group 17"/>
            <p:cNvGrpSpPr>
              <a:grpSpLocks/>
            </p:cNvGrpSpPr>
            <p:nvPr userDrawn="1"/>
          </p:nvGrpSpPr>
          <p:grpSpPr bwMode="auto">
            <a:xfrm>
              <a:off x="1776" y="3631"/>
              <a:ext cx="1626" cy="683"/>
              <a:chOff x="1776" y="3631"/>
              <a:chExt cx="1626" cy="683"/>
            </a:xfrm>
          </p:grpSpPr>
          <p:sp>
            <p:nvSpPr>
              <p:cNvPr id="4114" name="Oval 18"/>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endParaRPr lang="en-US"/>
              </a:p>
            </p:txBody>
          </p:sp>
          <p:sp>
            <p:nvSpPr>
              <p:cNvPr id="4115" name="Oval 19"/>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endParaRPr lang="en-US"/>
              </a:p>
            </p:txBody>
          </p:sp>
          <p:sp>
            <p:nvSpPr>
              <p:cNvPr id="4116" name="Oval 20"/>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endParaRPr lang="en-US"/>
              </a:p>
            </p:txBody>
          </p:sp>
          <p:sp>
            <p:nvSpPr>
              <p:cNvPr id="4117" name="Oval 21"/>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endParaRPr lang="en-US"/>
              </a:p>
            </p:txBody>
          </p:sp>
          <p:sp>
            <p:nvSpPr>
              <p:cNvPr id="4118" name="Oval 22"/>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endParaRPr lang="en-US"/>
              </a:p>
            </p:txBody>
          </p:sp>
          <p:sp>
            <p:nvSpPr>
              <p:cNvPr id="4119" name="Oval 23"/>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endParaRPr lang="en-US"/>
              </a:p>
            </p:txBody>
          </p:sp>
          <p:sp>
            <p:nvSpPr>
              <p:cNvPr id="4120" name="Oval 24"/>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endParaRPr lang="en-US"/>
              </a:p>
            </p:txBody>
          </p:sp>
          <p:sp>
            <p:nvSpPr>
              <p:cNvPr id="4121" name="Oval 25"/>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endParaRPr lang="en-US"/>
              </a:p>
            </p:txBody>
          </p:sp>
          <p:sp>
            <p:nvSpPr>
              <p:cNvPr id="4122" name="Freeform 26"/>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endParaRPr lang="en-US"/>
              </a:p>
            </p:txBody>
          </p:sp>
          <p:sp>
            <p:nvSpPr>
              <p:cNvPr id="4123" name="Freeform 27"/>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endParaRPr lang="en-US"/>
              </a:p>
            </p:txBody>
          </p:sp>
          <p:sp>
            <p:nvSpPr>
              <p:cNvPr id="4124" name="Freeform 28"/>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endParaRPr lang="en-US"/>
              </a:p>
            </p:txBody>
          </p:sp>
          <p:sp>
            <p:nvSpPr>
              <p:cNvPr id="4125" name="Freeform 29"/>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endParaRPr lang="en-US"/>
              </a:p>
            </p:txBody>
          </p:sp>
          <p:sp>
            <p:nvSpPr>
              <p:cNvPr id="4126" name="Freeform 30"/>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endParaRPr lang="en-US"/>
              </a:p>
            </p:txBody>
          </p:sp>
          <p:sp>
            <p:nvSpPr>
              <p:cNvPr id="4127" name="Freeform 31"/>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endParaRPr lang="en-US"/>
              </a:p>
            </p:txBody>
          </p:sp>
          <p:sp>
            <p:nvSpPr>
              <p:cNvPr id="4128" name="Freeform 32"/>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endParaRPr lang="en-US"/>
              </a:p>
            </p:txBody>
          </p:sp>
          <p:sp>
            <p:nvSpPr>
              <p:cNvPr id="4129" name="Freeform 33"/>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endParaRPr lang="en-US"/>
              </a:p>
            </p:txBody>
          </p:sp>
          <p:sp>
            <p:nvSpPr>
              <p:cNvPr id="4130" name="Freeform 34"/>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endParaRPr lang="en-US"/>
              </a:p>
            </p:txBody>
          </p:sp>
          <p:sp>
            <p:nvSpPr>
              <p:cNvPr id="4131" name="Freeform 35"/>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endParaRPr lang="en-US"/>
              </a:p>
            </p:txBody>
          </p:sp>
        </p:grpSp>
        <p:grpSp>
          <p:nvGrpSpPr>
            <p:cNvPr id="4132" name="Group 36"/>
            <p:cNvGrpSpPr>
              <a:grpSpLocks/>
            </p:cNvGrpSpPr>
            <p:nvPr userDrawn="1"/>
          </p:nvGrpSpPr>
          <p:grpSpPr bwMode="auto">
            <a:xfrm>
              <a:off x="4128" y="3360"/>
              <a:ext cx="1351" cy="821"/>
              <a:chOff x="4128" y="3360"/>
              <a:chExt cx="1351" cy="821"/>
            </a:xfrm>
          </p:grpSpPr>
          <p:sp>
            <p:nvSpPr>
              <p:cNvPr id="4133" name="Freeform 37"/>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endParaRPr lang="en-US"/>
              </a:p>
            </p:txBody>
          </p:sp>
          <p:sp>
            <p:nvSpPr>
              <p:cNvPr id="4134" name="Freeform 38"/>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endParaRPr lang="en-US"/>
              </a:p>
            </p:txBody>
          </p:sp>
          <p:sp>
            <p:nvSpPr>
              <p:cNvPr id="4135" name="Freeform 39"/>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endParaRPr lang="en-US"/>
              </a:p>
            </p:txBody>
          </p:sp>
          <p:sp>
            <p:nvSpPr>
              <p:cNvPr id="4136" name="Freeform 40"/>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endParaRPr lang="en-US"/>
              </a:p>
            </p:txBody>
          </p:sp>
          <p:sp>
            <p:nvSpPr>
              <p:cNvPr id="4137" name="Freeform 41"/>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endParaRPr lang="en-US"/>
              </a:p>
            </p:txBody>
          </p:sp>
          <p:sp>
            <p:nvSpPr>
              <p:cNvPr id="4138" name="Freeform 42"/>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endParaRPr lang="en-US"/>
              </a:p>
            </p:txBody>
          </p:sp>
          <p:sp>
            <p:nvSpPr>
              <p:cNvPr id="4139" name="Freeform 43"/>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endParaRPr lang="en-US"/>
              </a:p>
            </p:txBody>
          </p:sp>
          <p:sp>
            <p:nvSpPr>
              <p:cNvPr id="4140" name="Freeform 44"/>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endParaRPr lang="en-US"/>
              </a:p>
            </p:txBody>
          </p:sp>
          <p:sp>
            <p:nvSpPr>
              <p:cNvPr id="4141" name="Freeform 45"/>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endParaRPr lang="en-US"/>
              </a:p>
            </p:txBody>
          </p:sp>
          <p:sp>
            <p:nvSpPr>
              <p:cNvPr id="4142" name="Freeform 46"/>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endParaRPr lang="en-US"/>
              </a:p>
            </p:txBody>
          </p:sp>
          <p:sp>
            <p:nvSpPr>
              <p:cNvPr id="4143" name="Freeform 47"/>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endParaRPr lang="en-US"/>
              </a:p>
            </p:txBody>
          </p:sp>
          <p:sp>
            <p:nvSpPr>
              <p:cNvPr id="4144" name="Oval 48"/>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endParaRPr lang="en-US"/>
              </a:p>
            </p:txBody>
          </p:sp>
          <p:sp>
            <p:nvSpPr>
              <p:cNvPr id="4145" name="Oval 49"/>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endParaRPr lang="en-US"/>
              </a:p>
            </p:txBody>
          </p:sp>
          <p:sp>
            <p:nvSpPr>
              <p:cNvPr id="4146" name="Oval 50"/>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endParaRPr lang="en-US"/>
              </a:p>
            </p:txBody>
          </p:sp>
          <p:sp>
            <p:nvSpPr>
              <p:cNvPr id="4147" name="Oval 51"/>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endParaRPr lang="en-US"/>
              </a:p>
            </p:txBody>
          </p:sp>
          <p:sp>
            <p:nvSpPr>
              <p:cNvPr id="4148" name="Oval 52"/>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endParaRPr lang="en-US"/>
              </a:p>
            </p:txBody>
          </p:sp>
          <p:sp>
            <p:nvSpPr>
              <p:cNvPr id="4149" name="Oval 53"/>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endParaRPr lang="en-US"/>
              </a:p>
            </p:txBody>
          </p:sp>
        </p:grpSp>
        <p:grpSp>
          <p:nvGrpSpPr>
            <p:cNvPr id="4150" name="Group 54"/>
            <p:cNvGrpSpPr>
              <a:grpSpLocks/>
            </p:cNvGrpSpPr>
            <p:nvPr userDrawn="1"/>
          </p:nvGrpSpPr>
          <p:grpSpPr bwMode="auto">
            <a:xfrm>
              <a:off x="5280" y="3024"/>
              <a:ext cx="425" cy="258"/>
              <a:chOff x="5280" y="3024"/>
              <a:chExt cx="425" cy="258"/>
            </a:xfrm>
          </p:grpSpPr>
          <p:sp>
            <p:nvSpPr>
              <p:cNvPr id="4151" name="Freeform 55"/>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en-US"/>
              </a:p>
            </p:txBody>
          </p:sp>
          <p:sp>
            <p:nvSpPr>
              <p:cNvPr id="4152" name="Freeform 56"/>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en-US"/>
              </a:p>
            </p:txBody>
          </p:sp>
          <p:sp>
            <p:nvSpPr>
              <p:cNvPr id="4153" name="Freeform 57"/>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en-US"/>
              </a:p>
            </p:txBody>
          </p:sp>
          <p:sp>
            <p:nvSpPr>
              <p:cNvPr id="4154" name="Freeform 58"/>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en-US"/>
              </a:p>
            </p:txBody>
          </p:sp>
          <p:sp>
            <p:nvSpPr>
              <p:cNvPr id="4155" name="Freeform 59"/>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endParaRPr lang="en-US"/>
              </a:p>
            </p:txBody>
          </p:sp>
          <p:sp>
            <p:nvSpPr>
              <p:cNvPr id="4156" name="Freeform 60"/>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endParaRPr lang="en-US"/>
              </a:p>
            </p:txBody>
          </p:sp>
          <p:sp>
            <p:nvSpPr>
              <p:cNvPr id="4157" name="Freeform 61"/>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en-US"/>
              </a:p>
            </p:txBody>
          </p:sp>
          <p:grpSp>
            <p:nvGrpSpPr>
              <p:cNvPr id="4158" name="Group 62"/>
              <p:cNvGrpSpPr>
                <a:grpSpLocks/>
              </p:cNvGrpSpPr>
              <p:nvPr/>
            </p:nvGrpSpPr>
            <p:grpSpPr bwMode="auto">
              <a:xfrm>
                <a:off x="5381" y="3085"/>
                <a:ext cx="227" cy="132"/>
                <a:chOff x="5381" y="3085"/>
                <a:chExt cx="227" cy="132"/>
              </a:xfrm>
            </p:grpSpPr>
            <p:sp>
              <p:nvSpPr>
                <p:cNvPr id="4159" name="Oval 63"/>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endParaRPr lang="en-US"/>
                </a:p>
              </p:txBody>
            </p:sp>
            <p:sp>
              <p:nvSpPr>
                <p:cNvPr id="4160" name="Oval 64"/>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endParaRPr lang="en-US"/>
                </a:p>
              </p:txBody>
            </p:sp>
            <p:sp>
              <p:nvSpPr>
                <p:cNvPr id="4161" name="Oval 65"/>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endParaRPr lang="en-US"/>
                </a:p>
              </p:txBody>
            </p:sp>
            <p:sp>
              <p:nvSpPr>
                <p:cNvPr id="4162" name="Oval 66"/>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endParaRPr lang="en-US"/>
                </a:p>
              </p:txBody>
            </p:sp>
          </p:grpSp>
        </p:grpSp>
      </p:grpSp>
      <p:sp>
        <p:nvSpPr>
          <p:cNvPr id="4163" name="Rectangle 67"/>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it-IT" smtClean="0"/>
              <a:t>Fare clic per modificare lo stile del titolo</a:t>
            </a:r>
          </a:p>
        </p:txBody>
      </p:sp>
      <p:sp>
        <p:nvSpPr>
          <p:cNvPr id="4164" name="Rectangle 68"/>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165" name="Rectangle 69"/>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defRPr>
            </a:lvl1pPr>
          </a:lstStyle>
          <a:p>
            <a:endParaRPr lang="it-IT"/>
          </a:p>
        </p:txBody>
      </p:sp>
      <p:sp>
        <p:nvSpPr>
          <p:cNvPr id="4166" name="Rectangle 70"/>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defRPr>
            </a:lvl1pPr>
          </a:lstStyle>
          <a:p>
            <a:endParaRPr lang="it-IT"/>
          </a:p>
        </p:txBody>
      </p:sp>
      <p:sp>
        <p:nvSpPr>
          <p:cNvPr id="4167" name="Rectangle 71"/>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defRPr>
            </a:lvl1pPr>
          </a:lstStyle>
          <a:p>
            <a:fld id="{69612786-1C39-4BA5-9CB5-493D505C2B85}" type="slidenum">
              <a:rPr lang="it-IT"/>
              <a:pPr/>
              <a:t>‹N›</a:t>
            </a:fld>
            <a:endParaRPr lang="it-IT"/>
          </a:p>
        </p:txBody>
      </p:sp>
    </p:spTree>
  </p:cSld>
  <p:clrMap bg1="dk2" tx1="lt1" bg2="dk1"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fontAlgn="base">
        <a:spcBef>
          <a:spcPct val="20000"/>
        </a:spcBef>
        <a:spcAft>
          <a:spcPct val="0"/>
        </a:spcAft>
        <a:buClr>
          <a:schemeClr val="hlink"/>
        </a:buClr>
        <a:buSzPct val="80000"/>
        <a:buFont typeface="Wingdings"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2"/>
        </a:buClr>
        <a:buSzPct val="50000"/>
        <a:buFont typeface="Wingdings" pitchFamily="2" charset="2"/>
        <a:buChar char="l"/>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folHlink"/>
        </a:buClr>
        <a:buSzPct val="50000"/>
        <a:buFont typeface="Wingdings" pitchFamily="2" charset="2"/>
        <a:buChar char="l"/>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hyperlink" Target="http://www.ncbi.nlm.nih.gov/pubmed?term=%22Cacciari%20E%22%5BAuthor%5D"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wmf"/><Relationship Id="rId7" Type="http://schemas.openxmlformats.org/officeDocument/2006/relationships/image" Target="../media/image32.wm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1.wmf"/><Relationship Id="rId5" Type="http://schemas.openxmlformats.org/officeDocument/2006/relationships/image" Target="../media/image30.wmf"/><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hyperlink" Target="http://www.ncbi.nlm.nih.gov/pubmed?term=%22Cacciari%20E%22%5BAuthor%5D"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9.wmf"/><Relationship Id="rId4" Type="http://schemas.openxmlformats.org/officeDocument/2006/relationships/image" Target="../media/image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ctrTitle"/>
          </p:nvPr>
        </p:nvSpPr>
        <p:spPr>
          <a:xfrm>
            <a:off x="34925" y="836613"/>
            <a:ext cx="8062913" cy="1736725"/>
          </a:xfrm>
        </p:spPr>
        <p:txBody>
          <a:bodyPr/>
          <a:lstStyle/>
          <a:p>
            <a:pPr algn="l"/>
            <a:r>
              <a:rPr lang="it-IT" sz="3600">
                <a:solidFill>
                  <a:schemeClr val="tx1"/>
                </a:solidFill>
              </a:rPr>
              <a:t>VALUTAZIONE </a:t>
            </a:r>
            <a:br>
              <a:rPr lang="it-IT" sz="3600">
                <a:solidFill>
                  <a:schemeClr val="tx1"/>
                </a:solidFill>
              </a:rPr>
            </a:br>
            <a:r>
              <a:rPr lang="it-IT" sz="3600">
                <a:solidFill>
                  <a:schemeClr val="tx1"/>
                </a:solidFill>
              </a:rPr>
              <a:t>DELL’OBESITA’ INFANTILE: </a:t>
            </a:r>
            <a:br>
              <a:rPr lang="it-IT" sz="3600">
                <a:solidFill>
                  <a:schemeClr val="tx1"/>
                </a:solidFill>
              </a:rPr>
            </a:br>
            <a:r>
              <a:rPr lang="it-IT" sz="3600" i="1">
                <a:solidFill>
                  <a:schemeClr val="tx1"/>
                </a:solidFill>
              </a:rPr>
              <a:t>GLI STRUMENTI DI LAVORO</a:t>
            </a:r>
          </a:p>
        </p:txBody>
      </p:sp>
      <p:sp>
        <p:nvSpPr>
          <p:cNvPr id="109571" name="Rectangle 3"/>
          <p:cNvSpPr>
            <a:spLocks noGrp="1" noChangeArrowheads="1"/>
          </p:cNvSpPr>
          <p:nvPr>
            <p:ph type="subTitle" idx="1"/>
          </p:nvPr>
        </p:nvSpPr>
        <p:spPr>
          <a:xfrm>
            <a:off x="1619250" y="3860800"/>
            <a:ext cx="6400800" cy="1752600"/>
          </a:xfrm>
        </p:spPr>
        <p:txBody>
          <a:bodyPr/>
          <a:lstStyle/>
          <a:p>
            <a:pPr algn="r">
              <a:spcBef>
                <a:spcPct val="0"/>
              </a:spcBef>
              <a:buClrTx/>
              <a:buSzPct val="100000"/>
              <a:buFontTx/>
              <a:buNone/>
            </a:pPr>
            <a:r>
              <a:rPr lang="it-IT" sz="2800"/>
              <a:t>Dr. ssa Chiara Raimondi</a:t>
            </a:r>
          </a:p>
          <a:p>
            <a:pPr algn="r">
              <a:spcBef>
                <a:spcPct val="0"/>
              </a:spcBef>
              <a:buClrTx/>
              <a:buSzPct val="100000"/>
              <a:buFontTx/>
              <a:buNone/>
            </a:pPr>
            <a:r>
              <a:rPr lang="it-IT" sz="2800"/>
              <a:t>U.O. Pediatria - P.O. Bollate </a:t>
            </a:r>
          </a:p>
          <a:p>
            <a:pPr algn="r">
              <a:spcBef>
                <a:spcPct val="0"/>
              </a:spcBef>
              <a:buClrTx/>
              <a:buSzPct val="100000"/>
              <a:buFontTx/>
              <a:buNone/>
            </a:pPr>
            <a:r>
              <a:rPr lang="it-IT" sz="2800"/>
              <a:t>Az. Ospedaliera G. Salvini</a:t>
            </a:r>
          </a:p>
        </p:txBody>
      </p:sp>
      <p:sp>
        <p:nvSpPr>
          <p:cNvPr id="109572" name="Line 4"/>
          <p:cNvSpPr>
            <a:spLocks noChangeShapeType="1"/>
          </p:cNvSpPr>
          <p:nvPr/>
        </p:nvSpPr>
        <p:spPr bwMode="auto">
          <a:xfrm>
            <a:off x="971550" y="2997200"/>
            <a:ext cx="6985000" cy="0"/>
          </a:xfrm>
          <a:prstGeom prst="line">
            <a:avLst/>
          </a:prstGeom>
          <a:noFill/>
          <a:ln w="76200">
            <a:solidFill>
              <a:schemeClr val="tx1"/>
            </a:solidFill>
            <a:round/>
            <a:headEnd/>
            <a:tailEnd/>
          </a:ln>
          <a:effectLst/>
        </p:spPr>
        <p:txBody>
          <a:bodyPr/>
          <a:lstStyle/>
          <a:p>
            <a:endParaRPr lang="en-US"/>
          </a:p>
        </p:txBody>
      </p:sp>
      <p:sp>
        <p:nvSpPr>
          <p:cNvPr id="109573" name="Line 5"/>
          <p:cNvSpPr>
            <a:spLocks noChangeShapeType="1"/>
          </p:cNvSpPr>
          <p:nvPr/>
        </p:nvSpPr>
        <p:spPr bwMode="auto">
          <a:xfrm>
            <a:off x="1116013" y="3068638"/>
            <a:ext cx="6769100" cy="0"/>
          </a:xfrm>
          <a:prstGeom prst="line">
            <a:avLst/>
          </a:prstGeom>
          <a:noFill/>
          <a:ln w="57150">
            <a:solidFill>
              <a:srgbClr val="66FFCC"/>
            </a:solidFill>
            <a:round/>
            <a:headEnd/>
            <a:tailEnd/>
          </a:ln>
          <a:effectLst/>
        </p:spPr>
        <p:txBody>
          <a:bodyPr/>
          <a:lstStyle/>
          <a:p>
            <a:endParaRPr lang="en-US"/>
          </a:p>
        </p:txBody>
      </p:sp>
      <p:pic>
        <p:nvPicPr>
          <p:cNvPr id="109574" name="Picture 6"/>
          <p:cNvPicPr>
            <a:picLocks noChangeAspect="1" noChangeArrowheads="1"/>
          </p:cNvPicPr>
          <p:nvPr/>
        </p:nvPicPr>
        <p:blipFill>
          <a:blip r:embed="rId3" cstate="print"/>
          <a:srcRect/>
          <a:stretch>
            <a:fillRect/>
          </a:stretch>
        </p:blipFill>
        <p:spPr bwMode="auto">
          <a:xfrm rot="5400000">
            <a:off x="370682" y="3669506"/>
            <a:ext cx="1778000" cy="1871663"/>
          </a:xfrm>
          <a:prstGeom prst="rect">
            <a:avLst/>
          </a:prstGeom>
          <a:noFill/>
          <a:ln w="9525">
            <a:noFill/>
            <a:miter lim="800000"/>
            <a:headEnd/>
            <a:tailEnd/>
          </a:ln>
          <a:effectLst/>
        </p:spPr>
      </p:pic>
      <p:pic>
        <p:nvPicPr>
          <p:cNvPr id="109575" name="Picture 7" descr="Salvini"/>
          <p:cNvPicPr>
            <a:picLocks noChangeAspect="1" noChangeArrowheads="1"/>
          </p:cNvPicPr>
          <p:nvPr/>
        </p:nvPicPr>
        <p:blipFill>
          <a:blip r:embed="rId4" cstate="print"/>
          <a:srcRect/>
          <a:stretch>
            <a:fillRect/>
          </a:stretch>
        </p:blipFill>
        <p:spPr bwMode="auto">
          <a:xfrm>
            <a:off x="7524750" y="908050"/>
            <a:ext cx="1192213" cy="982663"/>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7570" name="Rectangle 2"/>
          <p:cNvSpPr>
            <a:spLocks noRot="1" noChangeArrowheads="1"/>
          </p:cNvSpPr>
          <p:nvPr/>
        </p:nvSpPr>
        <p:spPr bwMode="auto">
          <a:xfrm>
            <a:off x="539750" y="260350"/>
            <a:ext cx="8280400" cy="865188"/>
          </a:xfrm>
          <a:prstGeom prst="rect">
            <a:avLst/>
          </a:prstGeom>
          <a:noFill/>
          <a:ln w="9525">
            <a:noFill/>
            <a:miter lim="800000"/>
            <a:headEnd/>
            <a:tailEnd/>
          </a:ln>
          <a:effectLst/>
        </p:spPr>
        <p:txBody>
          <a:bodyPr anchor="ctr"/>
          <a:lstStyle/>
          <a:p>
            <a:pPr algn="ctr"/>
            <a:r>
              <a:rPr lang="it-IT" sz="4000">
                <a:solidFill>
                  <a:schemeClr val="folHlink"/>
                </a:solidFill>
                <a:effectLst>
                  <a:outerShdw blurRad="38100" dist="38100" dir="2700000" algn="tl">
                    <a:srgbClr val="000000"/>
                  </a:outerShdw>
                </a:effectLst>
                <a:cs typeface="Arial" charset="0"/>
              </a:rPr>
              <a:t>INDICI PONDERO-STATURALI:</a:t>
            </a:r>
            <a:br>
              <a:rPr lang="it-IT" sz="4000">
                <a:solidFill>
                  <a:schemeClr val="folHlink"/>
                </a:solidFill>
                <a:effectLst>
                  <a:outerShdw blurRad="38100" dist="38100" dir="2700000" algn="tl">
                    <a:srgbClr val="000000"/>
                  </a:outerShdw>
                </a:effectLst>
                <a:cs typeface="Arial" charset="0"/>
              </a:rPr>
            </a:br>
            <a:r>
              <a:rPr lang="it-IT" sz="2400">
                <a:solidFill>
                  <a:schemeClr val="folHlink"/>
                </a:solidFill>
                <a:effectLst>
                  <a:outerShdw blurRad="38100" dist="38100" dir="2700000" algn="tl">
                    <a:srgbClr val="000000"/>
                  </a:outerShdw>
                </a:effectLst>
                <a:cs typeface="Arial" charset="0"/>
              </a:rPr>
              <a:t>L’INDICE DI MASSA CORPOREA (BODY MASS INDEX)</a:t>
            </a:r>
            <a:r>
              <a:rPr lang="it-IT" sz="2400" b="1">
                <a:solidFill>
                  <a:srgbClr val="FFFF00"/>
                </a:solidFill>
                <a:effectLst>
                  <a:outerShdw blurRad="38100" dist="38100" dir="2700000" algn="tl">
                    <a:srgbClr val="000000"/>
                  </a:outerShdw>
                </a:effectLst>
                <a:cs typeface="Arial" charset="0"/>
              </a:rPr>
              <a:t> </a:t>
            </a:r>
          </a:p>
        </p:txBody>
      </p:sp>
      <p:sp>
        <p:nvSpPr>
          <p:cNvPr id="1517601" name="Rectangle 33"/>
          <p:cNvSpPr>
            <a:spLocks noChangeArrowheads="1"/>
          </p:cNvSpPr>
          <p:nvPr/>
        </p:nvSpPr>
        <p:spPr bwMode="auto">
          <a:xfrm>
            <a:off x="5292725" y="2997200"/>
            <a:ext cx="3382963" cy="3125788"/>
          </a:xfrm>
          <a:prstGeom prst="rect">
            <a:avLst/>
          </a:prstGeom>
          <a:noFill/>
          <a:ln w="12700" algn="ctr">
            <a:solidFill>
              <a:schemeClr val="tx1"/>
            </a:solidFill>
            <a:miter lim="800000"/>
            <a:headEnd/>
            <a:tailEnd/>
          </a:ln>
        </p:spPr>
        <p:txBody>
          <a:bodyPr>
            <a:spAutoFit/>
          </a:bodyPr>
          <a:lstStyle/>
          <a:p>
            <a:pPr algn="ctr"/>
            <a:r>
              <a:rPr lang="it-IT">
                <a:solidFill>
                  <a:srgbClr val="FFFF00"/>
                </a:solidFill>
                <a:effectLst>
                  <a:outerShdw blurRad="38100" dist="38100" dir="2700000" algn="tl">
                    <a:srgbClr val="000000"/>
                  </a:outerShdw>
                </a:effectLst>
                <a:cs typeface="Arial" charset="0"/>
              </a:rPr>
              <a:t>CLASSIFICAZIONE per BAMBINI</a:t>
            </a:r>
          </a:p>
          <a:p>
            <a:pPr algn="just"/>
            <a:r>
              <a:rPr lang="it-IT">
                <a:effectLst>
                  <a:outerShdw blurRad="38100" dist="38100" dir="2700000" algn="tl">
                    <a:srgbClr val="000000"/>
                  </a:outerShdw>
                </a:effectLst>
                <a:cs typeface="Arial" charset="0"/>
              </a:rPr>
              <a:t>Fissare cut-off rigidi è impossibile perché il BMI ideale subisce sensibili variazioni durante l’età evolutiva;  per questo per la diagnosi di sovrappeso ed obesità nel bambino si utilizzano come riferimento i </a:t>
            </a:r>
            <a:r>
              <a:rPr lang="it-IT">
                <a:solidFill>
                  <a:srgbClr val="FFFF00"/>
                </a:solidFill>
                <a:effectLst>
                  <a:outerShdw blurRad="38100" dist="38100" dir="2700000" algn="tl">
                    <a:srgbClr val="000000"/>
                  </a:outerShdw>
                </a:effectLst>
                <a:cs typeface="Arial" charset="0"/>
              </a:rPr>
              <a:t>PERCENTILI DEL BMI</a:t>
            </a:r>
            <a:endParaRPr lang="it-IT">
              <a:solidFill>
                <a:srgbClr val="FF0000"/>
              </a:solidFill>
              <a:effectLst>
                <a:outerShdw blurRad="38100" dist="38100" dir="2700000" algn="tl">
                  <a:srgbClr val="000000"/>
                </a:outerShdw>
              </a:effectLst>
              <a:cs typeface="Arial" charset="0"/>
            </a:endParaRPr>
          </a:p>
        </p:txBody>
      </p:sp>
      <p:pic>
        <p:nvPicPr>
          <p:cNvPr id="124932" name="Picture 5" descr="formula-bmi"/>
          <p:cNvPicPr>
            <a:picLocks noChangeAspect="1" noChangeArrowheads="1"/>
          </p:cNvPicPr>
          <p:nvPr/>
        </p:nvPicPr>
        <p:blipFill>
          <a:blip r:embed="rId3" cstate="print"/>
          <a:srcRect/>
          <a:stretch>
            <a:fillRect/>
          </a:stretch>
        </p:blipFill>
        <p:spPr bwMode="auto">
          <a:xfrm>
            <a:off x="2916238" y="1341438"/>
            <a:ext cx="3238500" cy="1120775"/>
          </a:xfrm>
          <a:prstGeom prst="rect">
            <a:avLst/>
          </a:prstGeom>
          <a:noFill/>
          <a:ln w="9525">
            <a:noFill/>
            <a:miter lim="800000"/>
            <a:headEnd/>
            <a:tailEnd/>
          </a:ln>
        </p:spPr>
      </p:pic>
      <p:graphicFrame>
        <p:nvGraphicFramePr>
          <p:cNvPr id="124933" name="Group 5"/>
          <p:cNvGraphicFramePr>
            <a:graphicFrameLocks noGrp="1"/>
          </p:cNvGraphicFramePr>
          <p:nvPr/>
        </p:nvGraphicFramePr>
        <p:xfrm>
          <a:off x="395288" y="2997200"/>
          <a:ext cx="4546600" cy="3106429"/>
        </p:xfrm>
        <a:graphic>
          <a:graphicData uri="http://schemas.openxmlformats.org/drawingml/2006/table">
            <a:tbl>
              <a:tblPr/>
              <a:tblGrid>
                <a:gridCol w="2160587"/>
                <a:gridCol w="2386013"/>
              </a:tblGrid>
              <a:tr h="6000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Tx/>
                        <a:buNone/>
                        <a:tabLst/>
                      </a:pPr>
                      <a:r>
                        <a:rPr kumimoji="0" lang="it-IT" sz="1800" b="0" i="0" u="none" strike="noStrike" cap="none" normalizeH="0" baseline="0" smtClean="0">
                          <a:ln>
                            <a:noFill/>
                          </a:ln>
                          <a:solidFill>
                            <a:srgbClr val="FFFF00"/>
                          </a:solidFill>
                          <a:effectLst>
                            <a:outerShdw blurRad="38100" dist="38100" dir="2700000" algn="tl">
                              <a:srgbClr val="000000"/>
                            </a:outerShdw>
                          </a:effectLst>
                          <a:latin typeface="Arial" charset="0"/>
                          <a:cs typeface="Arial" charset="0"/>
                        </a:rPr>
                        <a:t>VALORE DI BMI</a:t>
                      </a:r>
                    </a:p>
                  </a:txBody>
                  <a:tcPr marL="81284" marR="81284" marT="40642" marB="40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Tx/>
                        <a:buNone/>
                        <a:tabLst/>
                      </a:pPr>
                      <a:r>
                        <a:rPr kumimoji="0" lang="it-IT" sz="1800" b="0" i="0" u="none" strike="noStrike" cap="none" normalizeH="0" baseline="0" smtClean="0">
                          <a:ln>
                            <a:noFill/>
                          </a:ln>
                          <a:solidFill>
                            <a:srgbClr val="FFFF00"/>
                          </a:solidFill>
                          <a:effectLst>
                            <a:outerShdw blurRad="38100" dist="38100" dir="2700000" algn="tl">
                              <a:srgbClr val="000000"/>
                            </a:outerShdw>
                          </a:effectLst>
                          <a:latin typeface="Arial" charset="0"/>
                          <a:cs typeface="Arial" charset="0"/>
                        </a:rPr>
                        <a:t>CLASSIFICAZIONE per ADULTI</a:t>
                      </a:r>
                    </a:p>
                  </a:txBody>
                  <a:tcPr marL="81284" marR="81284" marT="40642" marB="40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211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Tx/>
                        <a:buNone/>
                        <a:tabLst/>
                      </a:pPr>
                      <a:r>
                        <a:rPr kumimoji="0" lang="it-IT"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&lt; 18,5</a:t>
                      </a:r>
                    </a:p>
                  </a:txBody>
                  <a:tcPr marL="81284" marR="81284" marT="40642" marB="40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Tx/>
                        <a:buNone/>
                        <a:tabLst/>
                      </a:pPr>
                      <a:r>
                        <a:rPr kumimoji="0" lang="it-IT"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Sottopeso</a:t>
                      </a:r>
                    </a:p>
                  </a:txBody>
                  <a:tcPr marL="81284" marR="81284" marT="40642" marB="40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it-IT"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18,5 - 24,9</a:t>
                      </a:r>
                    </a:p>
                  </a:txBody>
                  <a:tcPr marL="81284" marR="81284" marT="40642" marB="40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Tx/>
                        <a:buNone/>
                        <a:tabLst/>
                      </a:pPr>
                      <a:r>
                        <a:rPr kumimoji="0" lang="it-IT"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Normopeso</a:t>
                      </a:r>
                    </a:p>
                  </a:txBody>
                  <a:tcPr marL="81284" marR="81284" marT="40642" marB="40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Tx/>
                        <a:buNone/>
                        <a:tabLst/>
                      </a:pPr>
                      <a:r>
                        <a:rPr kumimoji="0" lang="it-IT"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25 - 29,9</a:t>
                      </a:r>
                    </a:p>
                  </a:txBody>
                  <a:tcPr marL="81284" marR="81284" marT="40642" marB="40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Tx/>
                        <a:buNone/>
                        <a:tabLst/>
                      </a:pPr>
                      <a:r>
                        <a:rPr kumimoji="0" lang="it-IT"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Sovrappeso</a:t>
                      </a:r>
                    </a:p>
                  </a:txBody>
                  <a:tcPr marL="81284" marR="81284" marT="40642" marB="40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3388">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Tx/>
                        <a:buNone/>
                        <a:tabLst/>
                      </a:pPr>
                      <a:r>
                        <a:rPr kumimoji="0" lang="it-IT"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30 - 34,9</a:t>
                      </a:r>
                    </a:p>
                  </a:txBody>
                  <a:tcPr marL="81284" marR="81284" marT="40642" marB="40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Tx/>
                        <a:buNone/>
                        <a:tabLst/>
                      </a:pPr>
                      <a:r>
                        <a:rPr kumimoji="0" lang="it-IT"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Obesità I grado</a:t>
                      </a:r>
                    </a:p>
                  </a:txBody>
                  <a:tcPr marL="81284" marR="81284" marT="40642" marB="40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Tx/>
                        <a:buNone/>
                        <a:tabLst/>
                      </a:pPr>
                      <a:r>
                        <a:rPr kumimoji="0" lang="it-IT"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35 - 39,9</a:t>
                      </a:r>
                    </a:p>
                  </a:txBody>
                  <a:tcPr marL="81284" marR="81284" marT="40642" marB="40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it-IT"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Obesità II grado</a:t>
                      </a:r>
                    </a:p>
                  </a:txBody>
                  <a:tcPr marL="81284" marR="81284" marT="40642" marB="40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19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it-IT"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BMI </a:t>
                      </a:r>
                      <a:r>
                        <a:rPr kumimoji="0" lang="it-IT"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&gt;</a:t>
                      </a:r>
                      <a:r>
                        <a:rPr kumimoji="0" lang="it-IT"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 40</a:t>
                      </a:r>
                    </a:p>
                  </a:txBody>
                  <a:tcPr marL="81284" marR="81284" marT="40642" marB="40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it-IT"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Obesità III grado</a:t>
                      </a:r>
                    </a:p>
                  </a:txBody>
                  <a:tcPr marL="81284" marR="81284" marT="40642" marB="40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457200" y="417513"/>
            <a:ext cx="8229600" cy="1139825"/>
          </a:xfrm>
        </p:spPr>
        <p:txBody>
          <a:bodyPr/>
          <a:lstStyle/>
          <a:p>
            <a:r>
              <a:rPr lang="en-GB" sz="3200">
                <a:solidFill>
                  <a:schemeClr val="folHlink"/>
                </a:solidFill>
              </a:rPr>
              <a:t>Italian cross-sectional growth charts for height, weight and BMI (2 to 20 yr)</a:t>
            </a:r>
            <a:r>
              <a:rPr lang="it-IT" sz="3200">
                <a:solidFill>
                  <a:schemeClr val="folHlink"/>
                </a:solidFill>
                <a:hlinkClick r:id="rId4"/>
              </a:rPr>
              <a:t/>
            </a:r>
            <a:br>
              <a:rPr lang="it-IT" sz="3200">
                <a:solidFill>
                  <a:schemeClr val="folHlink"/>
                </a:solidFill>
                <a:hlinkClick r:id="rId4"/>
              </a:rPr>
            </a:br>
            <a:r>
              <a:rPr lang="it-IT" sz="4000">
                <a:solidFill>
                  <a:schemeClr val="tx1"/>
                </a:solidFill>
                <a:effectLst/>
              </a:rPr>
              <a:t> </a:t>
            </a:r>
            <a:r>
              <a:rPr lang="it-IT" sz="1800">
                <a:solidFill>
                  <a:schemeClr val="tx1"/>
                </a:solidFill>
              </a:rPr>
              <a:t>Cacciari et al, J Endocrinol Invest 2006</a:t>
            </a:r>
            <a:r>
              <a:rPr lang="en-GB" sz="1800" b="1">
                <a:solidFill>
                  <a:schemeClr val="tx1"/>
                </a:solidFill>
              </a:rPr>
              <a:t/>
            </a:r>
            <a:br>
              <a:rPr lang="en-GB" sz="1800" b="1">
                <a:solidFill>
                  <a:schemeClr val="tx1"/>
                </a:solidFill>
              </a:rPr>
            </a:br>
            <a:endParaRPr lang="it-IT" sz="1800" b="1">
              <a:solidFill>
                <a:schemeClr val="tx1"/>
              </a:solidFill>
            </a:endParaRPr>
          </a:p>
        </p:txBody>
      </p:sp>
      <p:graphicFrame>
        <p:nvGraphicFramePr>
          <p:cNvPr id="125955" name="Object 3"/>
          <p:cNvGraphicFramePr>
            <a:graphicFrameLocks noChangeAspect="1"/>
          </p:cNvGraphicFramePr>
          <p:nvPr>
            <p:ph sz="half" idx="1"/>
          </p:nvPr>
        </p:nvGraphicFramePr>
        <p:xfrm>
          <a:off x="468313" y="1773238"/>
          <a:ext cx="2951162" cy="4176712"/>
        </p:xfrm>
        <a:graphic>
          <a:graphicData uri="http://schemas.openxmlformats.org/presentationml/2006/ole">
            <p:oleObj spid="_x0000_s125955" name="Acrobat Document" r:id="rId5" imgW="5668166" imgH="8019048" progId="AcroExch.Document.7">
              <p:embed/>
            </p:oleObj>
          </a:graphicData>
        </a:graphic>
      </p:graphicFrame>
      <p:graphicFrame>
        <p:nvGraphicFramePr>
          <p:cNvPr id="125956" name="Object 4"/>
          <p:cNvGraphicFramePr>
            <a:graphicFrameLocks noChangeAspect="1"/>
          </p:cNvGraphicFramePr>
          <p:nvPr>
            <p:ph sz="half" idx="2"/>
          </p:nvPr>
        </p:nvGraphicFramePr>
        <p:xfrm>
          <a:off x="3492500" y="1773238"/>
          <a:ext cx="2951163" cy="4176712"/>
        </p:xfrm>
        <a:graphic>
          <a:graphicData uri="http://schemas.openxmlformats.org/presentationml/2006/ole">
            <p:oleObj spid="_x0000_s125956" name="Acrobat Document" r:id="rId6" imgW="5668166" imgH="8019048" progId="AcroExch.Document.7">
              <p:embed/>
            </p:oleObj>
          </a:graphicData>
        </a:graphic>
      </p:graphicFrame>
      <p:sp>
        <p:nvSpPr>
          <p:cNvPr id="125957" name="Text Box 5"/>
          <p:cNvSpPr txBox="1">
            <a:spLocks noChangeArrowheads="1"/>
          </p:cNvSpPr>
          <p:nvPr/>
        </p:nvSpPr>
        <p:spPr bwMode="auto">
          <a:xfrm>
            <a:off x="6877050" y="2781300"/>
            <a:ext cx="2016125" cy="2309813"/>
          </a:xfrm>
          <a:prstGeom prst="rect">
            <a:avLst/>
          </a:prstGeom>
          <a:noFill/>
          <a:ln w="19050">
            <a:solidFill>
              <a:schemeClr val="tx1"/>
            </a:solidFill>
            <a:miter lim="800000"/>
            <a:headEnd/>
            <a:tailEnd/>
          </a:ln>
          <a:effectLst/>
        </p:spPr>
        <p:txBody>
          <a:bodyPr>
            <a:spAutoFit/>
          </a:bodyPr>
          <a:lstStyle/>
          <a:p>
            <a:pPr>
              <a:spcBef>
                <a:spcPct val="50000"/>
              </a:spcBef>
            </a:pPr>
            <a:r>
              <a:rPr lang="it-IT">
                <a:effectLst>
                  <a:outerShdw blurRad="38100" dist="38100" dir="2700000" algn="tl">
                    <a:srgbClr val="000000"/>
                  </a:outerShdw>
                </a:effectLst>
              </a:rPr>
              <a:t>- Obeso:</a:t>
            </a:r>
          </a:p>
          <a:p>
            <a:pPr>
              <a:spcBef>
                <a:spcPct val="50000"/>
              </a:spcBef>
            </a:pPr>
            <a:r>
              <a:rPr lang="it-IT">
                <a:effectLst>
                  <a:outerShdw blurRad="38100" dist="38100" dir="2700000" algn="tl">
                    <a:srgbClr val="000000"/>
                  </a:outerShdw>
                </a:effectLst>
              </a:rPr>
              <a:t>BMI&gt; 95° p.le per età e sesso</a:t>
            </a:r>
          </a:p>
          <a:p>
            <a:pPr>
              <a:spcBef>
                <a:spcPct val="50000"/>
              </a:spcBef>
            </a:pPr>
            <a:r>
              <a:rPr lang="it-IT">
                <a:effectLst>
                  <a:outerShdw blurRad="38100" dist="38100" dir="2700000" algn="tl">
                    <a:srgbClr val="000000"/>
                  </a:outerShdw>
                </a:effectLst>
              </a:rPr>
              <a:t>- sovrappeso: BMI tra 85°- 95° p.le per età e sesso</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457200" y="277813"/>
            <a:ext cx="8291513" cy="703262"/>
          </a:xfrm>
        </p:spPr>
        <p:txBody>
          <a:bodyPr/>
          <a:lstStyle/>
          <a:p>
            <a:r>
              <a:rPr lang="it-IT" sz="3600"/>
              <a:t>IOTF (international obesity task force) </a:t>
            </a:r>
          </a:p>
        </p:txBody>
      </p:sp>
      <p:pic>
        <p:nvPicPr>
          <p:cNvPr id="128003" name="Picture 3"/>
          <p:cNvPicPr>
            <a:picLocks noChangeAspect="1" noChangeArrowheads="1"/>
          </p:cNvPicPr>
          <p:nvPr>
            <p:ph type="body" idx="1"/>
          </p:nvPr>
        </p:nvPicPr>
        <p:blipFill>
          <a:blip r:embed="rId3" cstate="print"/>
          <a:srcRect/>
          <a:stretch>
            <a:fillRect/>
          </a:stretch>
        </p:blipFill>
        <p:spPr>
          <a:xfrm>
            <a:off x="5126038" y="2420938"/>
            <a:ext cx="3403600" cy="3960812"/>
          </a:xfrm>
          <a:noFill/>
          <a:ln/>
        </p:spPr>
      </p:pic>
      <p:pic>
        <p:nvPicPr>
          <p:cNvPr id="128004" name="Picture 4"/>
          <p:cNvPicPr>
            <a:picLocks noChangeAspect="1" noChangeArrowheads="1"/>
          </p:cNvPicPr>
          <p:nvPr/>
        </p:nvPicPr>
        <p:blipFill>
          <a:blip r:embed="rId4" cstate="print"/>
          <a:srcRect/>
          <a:stretch>
            <a:fillRect/>
          </a:stretch>
        </p:blipFill>
        <p:spPr bwMode="auto">
          <a:xfrm>
            <a:off x="879475" y="2420938"/>
            <a:ext cx="3376613" cy="3960812"/>
          </a:xfrm>
          <a:prstGeom prst="rect">
            <a:avLst/>
          </a:prstGeom>
          <a:noFill/>
          <a:ln w="9525">
            <a:noFill/>
            <a:miter lim="800000"/>
            <a:headEnd/>
            <a:tailEnd/>
          </a:ln>
          <a:effectLst/>
        </p:spPr>
      </p:pic>
      <p:sp>
        <p:nvSpPr>
          <p:cNvPr id="128005" name="Text Box 5"/>
          <p:cNvSpPr txBox="1">
            <a:spLocks noChangeArrowheads="1"/>
          </p:cNvSpPr>
          <p:nvPr/>
        </p:nvSpPr>
        <p:spPr bwMode="auto">
          <a:xfrm>
            <a:off x="611188" y="981075"/>
            <a:ext cx="7993062" cy="1311275"/>
          </a:xfrm>
          <a:prstGeom prst="rect">
            <a:avLst/>
          </a:prstGeom>
          <a:noFill/>
          <a:ln w="9525">
            <a:noFill/>
            <a:miter lim="800000"/>
            <a:headEnd/>
            <a:tailEnd/>
          </a:ln>
          <a:effectLst/>
        </p:spPr>
        <p:txBody>
          <a:bodyPr>
            <a:spAutoFit/>
          </a:bodyPr>
          <a:lstStyle/>
          <a:p>
            <a:pPr algn="just">
              <a:buClr>
                <a:srgbClr val="FFFF00"/>
              </a:buClr>
              <a:buFont typeface="Wingdings" pitchFamily="2" charset="2"/>
              <a:buChar char="Ø"/>
            </a:pPr>
            <a:r>
              <a:rPr lang="it-IT" sz="2000">
                <a:effectLst>
                  <a:outerShdw blurRad="38100" dist="38100" dir="2700000" algn="tl">
                    <a:srgbClr val="000000"/>
                  </a:outerShdw>
                </a:effectLst>
              </a:rPr>
              <a:t> </a:t>
            </a:r>
            <a:r>
              <a:rPr lang="it-IT" sz="2000">
                <a:solidFill>
                  <a:srgbClr val="FFFF00"/>
                </a:solidFill>
                <a:effectLst>
                  <a:outerShdw blurRad="38100" dist="38100" dir="2700000" algn="tl">
                    <a:srgbClr val="000000"/>
                  </a:outerShdw>
                </a:effectLst>
              </a:rPr>
              <a:t>Overweight:</a:t>
            </a:r>
            <a:r>
              <a:rPr lang="it-IT" sz="2000">
                <a:effectLst>
                  <a:outerShdw blurRad="38100" dist="38100" dir="2700000" algn="tl">
                    <a:srgbClr val="000000"/>
                  </a:outerShdw>
                </a:effectLst>
              </a:rPr>
              <a:t> the percentile that, at the age of 18 ys, crosses the BMI value of </a:t>
            </a:r>
            <a:r>
              <a:rPr lang="it-IT" sz="2000">
                <a:solidFill>
                  <a:srgbClr val="FFFF00"/>
                </a:solidFill>
                <a:effectLst>
                  <a:outerShdw blurRad="38100" dist="38100" dir="2700000" algn="tl">
                    <a:srgbClr val="000000"/>
                  </a:outerShdw>
                </a:effectLst>
              </a:rPr>
              <a:t>25</a:t>
            </a:r>
          </a:p>
          <a:p>
            <a:pPr algn="just">
              <a:buClr>
                <a:srgbClr val="FFFF00"/>
              </a:buClr>
              <a:buFont typeface="Wingdings" pitchFamily="2" charset="2"/>
              <a:buChar char="Ø"/>
            </a:pPr>
            <a:r>
              <a:rPr lang="it-IT" sz="2000">
                <a:effectLst>
                  <a:outerShdw blurRad="38100" dist="38100" dir="2700000" algn="tl">
                    <a:srgbClr val="000000"/>
                  </a:outerShdw>
                </a:effectLst>
              </a:rPr>
              <a:t> </a:t>
            </a:r>
            <a:r>
              <a:rPr lang="it-IT" sz="2000">
                <a:solidFill>
                  <a:srgbClr val="FFFF00"/>
                </a:solidFill>
                <a:effectLst>
                  <a:outerShdw blurRad="38100" dist="38100" dir="2700000" algn="tl">
                    <a:srgbClr val="000000"/>
                  </a:outerShdw>
                </a:effectLst>
              </a:rPr>
              <a:t>Obesity:</a:t>
            </a:r>
            <a:r>
              <a:rPr lang="it-IT" sz="2000">
                <a:effectLst>
                  <a:outerShdw blurRad="38100" dist="38100" dir="2700000" algn="tl">
                    <a:srgbClr val="000000"/>
                  </a:outerShdw>
                </a:effectLst>
              </a:rPr>
              <a:t> the percentile that, at the age of 18 ys, crosses BMI the value of </a:t>
            </a:r>
            <a:r>
              <a:rPr lang="it-IT" sz="2000">
                <a:solidFill>
                  <a:srgbClr val="FFFF00"/>
                </a:solidFill>
                <a:effectLst>
                  <a:outerShdw blurRad="38100" dist="38100" dir="2700000" algn="tl">
                    <a:srgbClr val="000000"/>
                  </a:outerShdw>
                </a:effectLst>
              </a:rPr>
              <a:t>30</a:t>
            </a:r>
          </a:p>
        </p:txBody>
      </p:sp>
      <p:sp>
        <p:nvSpPr>
          <p:cNvPr id="128006" name="Rectangle 6"/>
          <p:cNvSpPr>
            <a:spLocks noChangeArrowheads="1"/>
          </p:cNvSpPr>
          <p:nvPr/>
        </p:nvSpPr>
        <p:spPr bwMode="auto">
          <a:xfrm>
            <a:off x="3302000" y="6427788"/>
            <a:ext cx="2149475" cy="336550"/>
          </a:xfrm>
          <a:prstGeom prst="rect">
            <a:avLst/>
          </a:prstGeom>
          <a:noFill/>
          <a:ln w="9525">
            <a:noFill/>
            <a:miter lim="800000"/>
            <a:headEnd/>
            <a:tailEnd/>
          </a:ln>
          <a:effectLst/>
        </p:spPr>
        <p:txBody>
          <a:bodyPr wrap="none">
            <a:spAutoFit/>
          </a:bodyPr>
          <a:lstStyle/>
          <a:p>
            <a:pPr>
              <a:spcBef>
                <a:spcPct val="50000"/>
              </a:spcBef>
            </a:pPr>
            <a:r>
              <a:rPr lang="it-IT" sz="1600">
                <a:effectLst>
                  <a:outerShdw blurRad="38100" dist="38100" dir="2700000" algn="tl">
                    <a:srgbClr val="000000"/>
                  </a:outerShdw>
                </a:effectLst>
                <a:cs typeface="Times New Roman" pitchFamily="18" charset="0"/>
              </a:rPr>
              <a:t>Cole et al (</a:t>
            </a:r>
            <a:r>
              <a:rPr lang="it-IT" sz="1600" i="1">
                <a:effectLst>
                  <a:outerShdw blurRad="38100" dist="38100" dir="2700000" algn="tl">
                    <a:srgbClr val="000000"/>
                  </a:outerShdw>
                </a:effectLst>
                <a:cs typeface="Times New Roman" pitchFamily="18" charset="0"/>
              </a:rPr>
              <a:t>BMJ</a:t>
            </a:r>
            <a:r>
              <a:rPr lang="it-IT" sz="1600">
                <a:effectLst>
                  <a:outerShdw blurRad="38100" dist="38100" dir="2700000" algn="tl">
                    <a:srgbClr val="000000"/>
                  </a:outerShdw>
                </a:effectLst>
                <a:cs typeface="Times New Roman" pitchFamily="18" charset="0"/>
              </a:rPr>
              <a:t> 2000</a:t>
            </a:r>
            <a:r>
              <a:rPr lang="it-IT" sz="1600">
                <a:effectLst>
                  <a:outerShdw blurRad="38100" dist="38100" dir="2700000" algn="tl">
                    <a:srgbClr val="000000"/>
                  </a:outerShdw>
                </a:effectLst>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7200" y="44450"/>
            <a:ext cx="8686800" cy="1139825"/>
          </a:xfrm>
        </p:spPr>
        <p:txBody>
          <a:bodyPr/>
          <a:lstStyle/>
          <a:p>
            <a:r>
              <a:rPr lang="it-IT"/>
              <a:t>ADIPOSITY REBOUND</a:t>
            </a:r>
          </a:p>
        </p:txBody>
      </p:sp>
      <p:sp>
        <p:nvSpPr>
          <p:cNvPr id="57349" name="Text Box 5"/>
          <p:cNvSpPr txBox="1">
            <a:spLocks noChangeArrowheads="1"/>
          </p:cNvSpPr>
          <p:nvPr/>
        </p:nvSpPr>
        <p:spPr bwMode="auto">
          <a:xfrm>
            <a:off x="684213" y="5157788"/>
            <a:ext cx="4032250" cy="366712"/>
          </a:xfrm>
          <a:prstGeom prst="rect">
            <a:avLst/>
          </a:prstGeom>
          <a:noFill/>
          <a:ln w="9525">
            <a:noFill/>
            <a:miter lim="800000"/>
            <a:headEnd/>
            <a:tailEnd/>
          </a:ln>
          <a:effectLst/>
        </p:spPr>
        <p:txBody>
          <a:bodyPr>
            <a:spAutoFit/>
          </a:bodyPr>
          <a:lstStyle/>
          <a:p>
            <a:pPr>
              <a:spcBef>
                <a:spcPct val="50000"/>
              </a:spcBef>
            </a:pPr>
            <a:endParaRPr lang="en-US"/>
          </a:p>
        </p:txBody>
      </p:sp>
      <p:sp>
        <p:nvSpPr>
          <p:cNvPr id="57350" name="Text Box 6"/>
          <p:cNvSpPr txBox="1">
            <a:spLocks noChangeArrowheads="1"/>
          </p:cNvSpPr>
          <p:nvPr/>
        </p:nvSpPr>
        <p:spPr bwMode="auto">
          <a:xfrm>
            <a:off x="539750" y="1052513"/>
            <a:ext cx="8208963" cy="822325"/>
          </a:xfrm>
          <a:prstGeom prst="rect">
            <a:avLst/>
          </a:prstGeom>
          <a:noFill/>
          <a:ln w="9525">
            <a:noFill/>
            <a:miter lim="800000"/>
            <a:headEnd/>
            <a:tailEnd/>
          </a:ln>
          <a:effectLst/>
        </p:spPr>
        <p:txBody>
          <a:bodyPr>
            <a:spAutoFit/>
          </a:bodyPr>
          <a:lstStyle/>
          <a:p>
            <a:pPr>
              <a:spcBef>
                <a:spcPct val="20000"/>
              </a:spcBef>
              <a:buClr>
                <a:srgbClr val="FFFF00"/>
              </a:buClr>
              <a:buSzPct val="80000"/>
              <a:buFont typeface="Wingdings" pitchFamily="2" charset="2"/>
              <a:buChar char="Ø"/>
            </a:pPr>
            <a:r>
              <a:rPr lang="it-IT" sz="2400">
                <a:effectLst>
                  <a:outerShdw blurRad="38100" dist="38100" dir="2700000" algn="tl">
                    <a:srgbClr val="000000"/>
                  </a:outerShdw>
                </a:effectLst>
              </a:rPr>
              <a:t> Età corrispondente al valore minimo di BMI prima del suo aumento fisiologico (Età media = 5-6 anni)</a:t>
            </a:r>
            <a:endParaRPr lang="it-IT" sz="2400"/>
          </a:p>
        </p:txBody>
      </p:sp>
      <p:pic>
        <p:nvPicPr>
          <p:cNvPr id="57353" name="Picture 9"/>
          <p:cNvPicPr>
            <a:picLocks noChangeAspect="1" noChangeArrowheads="1"/>
          </p:cNvPicPr>
          <p:nvPr>
            <p:ph type="body" idx="1"/>
          </p:nvPr>
        </p:nvPicPr>
        <p:blipFill>
          <a:blip r:embed="rId3" cstate="print"/>
          <a:srcRect/>
          <a:stretch>
            <a:fillRect/>
          </a:stretch>
        </p:blipFill>
        <p:spPr>
          <a:xfrm>
            <a:off x="457200" y="2276475"/>
            <a:ext cx="4835525" cy="2565400"/>
          </a:xfrm>
          <a:noFill/>
          <a:ln/>
        </p:spPr>
      </p:pic>
      <p:pic>
        <p:nvPicPr>
          <p:cNvPr id="57354" name="Picture 10"/>
          <p:cNvPicPr>
            <a:picLocks noChangeAspect="1" noChangeArrowheads="1"/>
          </p:cNvPicPr>
          <p:nvPr/>
        </p:nvPicPr>
        <p:blipFill>
          <a:blip r:embed="rId4" cstate="print"/>
          <a:srcRect/>
          <a:stretch>
            <a:fillRect/>
          </a:stretch>
        </p:blipFill>
        <p:spPr bwMode="auto">
          <a:xfrm>
            <a:off x="5580063" y="2071688"/>
            <a:ext cx="3111500" cy="45259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68313" y="260350"/>
            <a:ext cx="8229600" cy="1139825"/>
          </a:xfrm>
        </p:spPr>
        <p:txBody>
          <a:bodyPr/>
          <a:lstStyle/>
          <a:p>
            <a:r>
              <a:rPr lang="it-IT"/>
              <a:t>EARLY ADIPOSITY REBOUND</a:t>
            </a:r>
          </a:p>
        </p:txBody>
      </p:sp>
      <p:pic>
        <p:nvPicPr>
          <p:cNvPr id="59397" name="Picture 5"/>
          <p:cNvPicPr>
            <a:picLocks noChangeAspect="1" noChangeArrowheads="1"/>
          </p:cNvPicPr>
          <p:nvPr/>
        </p:nvPicPr>
        <p:blipFill>
          <a:blip r:embed="rId3" cstate="print"/>
          <a:srcRect/>
          <a:stretch>
            <a:fillRect/>
          </a:stretch>
        </p:blipFill>
        <p:spPr bwMode="auto">
          <a:xfrm>
            <a:off x="4572000" y="1412875"/>
            <a:ext cx="4364038" cy="6350000"/>
          </a:xfrm>
          <a:prstGeom prst="rect">
            <a:avLst/>
          </a:prstGeom>
          <a:noFill/>
          <a:ln w="9525">
            <a:noFill/>
            <a:miter lim="800000"/>
            <a:headEnd/>
            <a:tailEnd/>
          </a:ln>
          <a:effectLst/>
        </p:spPr>
      </p:pic>
      <p:sp>
        <p:nvSpPr>
          <p:cNvPr id="59399" name="Rectangle 7"/>
          <p:cNvSpPr>
            <a:spLocks noGrp="1" noChangeArrowheads="1"/>
          </p:cNvSpPr>
          <p:nvPr>
            <p:ph type="body" idx="1"/>
          </p:nvPr>
        </p:nvSpPr>
        <p:spPr>
          <a:xfrm>
            <a:off x="395288" y="1628775"/>
            <a:ext cx="3898900" cy="3313113"/>
          </a:xfrm>
        </p:spPr>
        <p:txBody>
          <a:bodyPr/>
          <a:lstStyle/>
          <a:p>
            <a:pPr>
              <a:lnSpc>
                <a:spcPct val="90000"/>
              </a:lnSpc>
            </a:pPr>
            <a:r>
              <a:rPr lang="it-IT" sz="2000"/>
              <a:t>Fattore di rischio e indicatore precoce	di sviluppo di obesità in età adulta</a:t>
            </a:r>
          </a:p>
          <a:p>
            <a:pPr>
              <a:lnSpc>
                <a:spcPct val="90000"/>
              </a:lnSpc>
            </a:pPr>
            <a:r>
              <a:rPr lang="it-IT" sz="2000"/>
              <a:t>E’ associato a</a:t>
            </a:r>
          </a:p>
          <a:p>
            <a:pPr>
              <a:lnSpc>
                <a:spcPct val="90000"/>
              </a:lnSpc>
              <a:buClr>
                <a:schemeClr val="tx1"/>
              </a:buClr>
              <a:buFontTx/>
              <a:buChar char="•"/>
            </a:pPr>
            <a:r>
              <a:rPr lang="it-IT" sz="2000"/>
              <a:t>iperplasia del tessuto adiposo</a:t>
            </a:r>
          </a:p>
          <a:p>
            <a:pPr>
              <a:lnSpc>
                <a:spcPct val="90000"/>
              </a:lnSpc>
              <a:buClr>
                <a:schemeClr val="tx1"/>
              </a:buClr>
              <a:buFontTx/>
              <a:buChar char="•"/>
            </a:pPr>
            <a:r>
              <a:rPr lang="it-IT" sz="2000"/>
              <a:t>accelerazione della maturazione ossea </a:t>
            </a:r>
          </a:p>
          <a:p>
            <a:pPr>
              <a:lnSpc>
                <a:spcPct val="90000"/>
              </a:lnSpc>
              <a:buClr>
                <a:schemeClr val="tx1"/>
              </a:buClr>
              <a:buFontTx/>
              <a:buChar char="•"/>
            </a:pPr>
            <a:r>
              <a:rPr lang="it-IT" sz="2000"/>
              <a:t>più elevato intake proteico nei primi 2 anni (risposta ormonale all’eccesso di proteine?)</a:t>
            </a:r>
          </a:p>
          <a:p>
            <a:pPr>
              <a:lnSpc>
                <a:spcPct val="90000"/>
              </a:lnSpc>
            </a:pPr>
            <a:endParaRPr lang="it-IT" sz="2000"/>
          </a:p>
        </p:txBody>
      </p:sp>
      <p:sp>
        <p:nvSpPr>
          <p:cNvPr id="59400" name="Text Box 8"/>
          <p:cNvSpPr txBox="1">
            <a:spLocks noChangeArrowheads="1"/>
          </p:cNvSpPr>
          <p:nvPr/>
        </p:nvSpPr>
        <p:spPr bwMode="auto">
          <a:xfrm>
            <a:off x="900113" y="5661025"/>
            <a:ext cx="2951162" cy="517525"/>
          </a:xfrm>
          <a:prstGeom prst="rect">
            <a:avLst/>
          </a:prstGeom>
          <a:noFill/>
          <a:ln w="9525">
            <a:noFill/>
            <a:miter lim="800000"/>
            <a:headEnd/>
            <a:tailEnd/>
          </a:ln>
          <a:effectLst/>
        </p:spPr>
        <p:txBody>
          <a:bodyPr>
            <a:spAutoFit/>
          </a:bodyPr>
          <a:lstStyle/>
          <a:p>
            <a:r>
              <a:rPr lang="it-IT" sz="1400">
                <a:effectLst>
                  <a:outerShdw blurRad="38100" dist="38100" dir="2700000" algn="tl">
                    <a:srgbClr val="000000"/>
                  </a:outerShdw>
                </a:effectLst>
              </a:rPr>
              <a:t>Rolland-Cachera Int J Obes ‘95</a:t>
            </a:r>
          </a:p>
          <a:p>
            <a:r>
              <a:rPr lang="it-IT" sz="1400">
                <a:effectLst>
                  <a:outerShdw blurRad="38100" dist="38100" dir="2700000" algn="tl">
                    <a:srgbClr val="000000"/>
                  </a:outerShdw>
                </a:effectLst>
              </a:rPr>
              <a:t>Rolland-Cachera Acta Paediatr ‘99</a:t>
            </a:r>
            <a:endParaRPr lang="it-IT"/>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3714" name="Rectangle 2"/>
          <p:cNvSpPr>
            <a:spLocks noChangeArrowheads="1"/>
          </p:cNvSpPr>
          <p:nvPr/>
        </p:nvSpPr>
        <p:spPr bwMode="auto">
          <a:xfrm>
            <a:off x="395288" y="1341438"/>
            <a:ext cx="8353425" cy="1225550"/>
          </a:xfrm>
          <a:prstGeom prst="rect">
            <a:avLst/>
          </a:prstGeom>
          <a:noFill/>
          <a:ln w="38100" algn="ctr">
            <a:solidFill>
              <a:schemeClr val="tx1"/>
            </a:solidFill>
            <a:miter lim="800000"/>
            <a:headEnd/>
            <a:tailEnd/>
          </a:ln>
          <a:effectLst/>
        </p:spPr>
        <p:txBody>
          <a:bodyPr>
            <a:spAutoFit/>
          </a:bodyPr>
          <a:lstStyle/>
          <a:p>
            <a:pPr algn="just"/>
            <a:r>
              <a:rPr lang="it-IT" sz="2400">
                <a:effectLst>
                  <a:outerShdw blurRad="38100" dist="38100" dir="2700000" algn="tl">
                    <a:srgbClr val="000000"/>
                  </a:outerShdw>
                </a:effectLst>
                <a:cs typeface="Arial" charset="0"/>
              </a:rPr>
              <a:t>IN ET</a:t>
            </a:r>
            <a:r>
              <a:rPr lang="en-US" sz="2400">
                <a:effectLst>
                  <a:outerShdw blurRad="38100" dist="38100" dir="2700000" algn="tl">
                    <a:srgbClr val="000000"/>
                  </a:outerShdw>
                </a:effectLst>
                <a:ea typeface="Arial Unicode MS" pitchFamily="34" charset="-128"/>
                <a:cs typeface="Arial" charset="0"/>
              </a:rPr>
              <a:t>Á</a:t>
            </a:r>
            <a:r>
              <a:rPr lang="it-IT" sz="2400">
                <a:effectLst>
                  <a:outerShdw blurRad="38100" dist="38100" dir="2700000" algn="tl">
                    <a:srgbClr val="000000"/>
                  </a:outerShdw>
                </a:effectLst>
                <a:cs typeface="Arial" charset="0"/>
              </a:rPr>
              <a:t> PEDIATRICA: può essere considerata da sola un marcatore di rischio cardiovascolare  nei soggetti in sovrappeso/obesi</a:t>
            </a:r>
          </a:p>
        </p:txBody>
      </p:sp>
      <p:sp>
        <p:nvSpPr>
          <p:cNvPr id="1523715" name="Rectangle 3"/>
          <p:cNvSpPr>
            <a:spLocks noRot="1" noChangeArrowheads="1"/>
          </p:cNvSpPr>
          <p:nvPr/>
        </p:nvSpPr>
        <p:spPr bwMode="auto">
          <a:xfrm>
            <a:off x="539750" y="188913"/>
            <a:ext cx="8302625" cy="792162"/>
          </a:xfrm>
          <a:prstGeom prst="rect">
            <a:avLst/>
          </a:prstGeom>
          <a:noFill/>
          <a:ln w="9525">
            <a:noFill/>
            <a:miter lim="800000"/>
            <a:headEnd/>
            <a:tailEnd/>
          </a:ln>
          <a:effectLst/>
        </p:spPr>
        <p:txBody>
          <a:bodyPr anchor="ctr"/>
          <a:lstStyle/>
          <a:p>
            <a:pPr algn="ctr"/>
            <a:r>
              <a:rPr lang="it-IT" sz="4000">
                <a:solidFill>
                  <a:schemeClr val="folHlink"/>
                </a:solidFill>
                <a:effectLst>
                  <a:outerShdw blurRad="38100" dist="38100" dir="2700000" algn="tl">
                    <a:srgbClr val="000000"/>
                  </a:outerShdw>
                </a:effectLst>
                <a:cs typeface="Arial" charset="0"/>
              </a:rPr>
              <a:t>CIRCONFERENZA VITA</a:t>
            </a:r>
          </a:p>
        </p:txBody>
      </p:sp>
      <p:sp>
        <p:nvSpPr>
          <p:cNvPr id="1523720" name="Rectangle 8"/>
          <p:cNvSpPr>
            <a:spLocks noChangeArrowheads="1"/>
          </p:cNvSpPr>
          <p:nvPr/>
        </p:nvSpPr>
        <p:spPr bwMode="auto">
          <a:xfrm>
            <a:off x="3563938" y="3429000"/>
            <a:ext cx="4967287" cy="2849563"/>
          </a:xfrm>
          <a:prstGeom prst="rect">
            <a:avLst/>
          </a:prstGeom>
          <a:noFill/>
          <a:ln w="38100" algn="ctr">
            <a:solidFill>
              <a:schemeClr val="tx1"/>
            </a:solidFill>
            <a:miter lim="800000"/>
            <a:headEnd/>
            <a:tailEnd/>
          </a:ln>
          <a:effectLst/>
        </p:spPr>
        <p:txBody>
          <a:bodyPr>
            <a:spAutoFit/>
          </a:bodyPr>
          <a:lstStyle/>
          <a:p>
            <a:pPr algn="just">
              <a:spcBef>
                <a:spcPct val="50000"/>
              </a:spcBef>
            </a:pPr>
            <a:r>
              <a:rPr lang="it-IT" u="sng">
                <a:solidFill>
                  <a:srgbClr val="FFFF00"/>
                </a:solidFill>
                <a:effectLst>
                  <a:outerShdw blurRad="38100" dist="38100" dir="2700000" algn="tl">
                    <a:srgbClr val="000000"/>
                  </a:outerShdw>
                </a:effectLst>
                <a:cs typeface="Arial" charset="0"/>
              </a:rPr>
              <a:t>MISURAZIONE</a:t>
            </a:r>
            <a:r>
              <a:rPr lang="it-IT">
                <a:solidFill>
                  <a:srgbClr val="FFFF00"/>
                </a:solidFill>
                <a:effectLst>
                  <a:outerShdw blurRad="38100" dist="38100" dir="2700000" algn="tl">
                    <a:srgbClr val="000000"/>
                  </a:outerShdw>
                </a:effectLst>
                <a:cs typeface="Arial" charset="0"/>
              </a:rPr>
              <a:t>:</a:t>
            </a:r>
          </a:p>
          <a:p>
            <a:pPr algn="just">
              <a:spcBef>
                <a:spcPct val="50000"/>
              </a:spcBef>
            </a:pPr>
            <a:r>
              <a:rPr lang="it-IT" sz="1600">
                <a:effectLst>
                  <a:outerShdw blurRad="38100" dist="38100" dir="2700000" algn="tl">
                    <a:srgbClr val="000000"/>
                  </a:outerShdw>
                </a:effectLst>
                <a:cs typeface="Arial" charset="0"/>
              </a:rPr>
              <a:t>Utilizzo di un metro a nastro</a:t>
            </a:r>
          </a:p>
          <a:p>
            <a:pPr algn="just">
              <a:spcBef>
                <a:spcPct val="50000"/>
              </a:spcBef>
            </a:pPr>
            <a:r>
              <a:rPr lang="it-IT" sz="1600">
                <a:effectLst>
                  <a:outerShdw blurRad="38100" dist="38100" dir="2700000" algn="tl">
                    <a:srgbClr val="000000"/>
                  </a:outerShdw>
                </a:effectLst>
                <a:cs typeface="Arial" charset="0"/>
              </a:rPr>
              <a:t>Posizionamento metro: importante per garantire affidabilità della misurazione</a:t>
            </a:r>
          </a:p>
          <a:p>
            <a:pPr algn="just">
              <a:spcBef>
                <a:spcPct val="50000"/>
              </a:spcBef>
            </a:pPr>
            <a:r>
              <a:rPr lang="it-IT" sz="1600">
                <a:effectLst>
                  <a:outerShdw blurRad="38100" dist="38100" dir="2700000" algn="tl">
                    <a:srgbClr val="000000"/>
                  </a:outerShdw>
                </a:effectLst>
                <a:cs typeface="Arial" charset="0"/>
              </a:rPr>
              <a:t>Punto di repere: punto mediano tra l’ultima costa e la cresta iliaca, corrispondente alla parte più stretta dell’addome (circonferenza minima)</a:t>
            </a:r>
          </a:p>
          <a:p>
            <a:pPr algn="just">
              <a:spcBef>
                <a:spcPct val="50000"/>
              </a:spcBef>
            </a:pPr>
            <a:r>
              <a:rPr lang="it-IT" sz="1600">
                <a:effectLst>
                  <a:outerShdw blurRad="38100" dist="38100" dir="2700000" algn="tl">
                    <a:srgbClr val="000000"/>
                  </a:outerShdw>
                </a:effectLst>
                <a:cs typeface="Arial" charset="0"/>
              </a:rPr>
              <a:t>= metodo indicato nel 1995 dall’OMS,  secondo McCarthy</a:t>
            </a:r>
          </a:p>
        </p:txBody>
      </p:sp>
      <p:pic>
        <p:nvPicPr>
          <p:cNvPr id="21511" name="Picture 7"/>
          <p:cNvPicPr>
            <a:picLocks noChangeAspect="1" noChangeArrowheads="1"/>
          </p:cNvPicPr>
          <p:nvPr/>
        </p:nvPicPr>
        <p:blipFill>
          <a:blip r:embed="rId3" cstate="print"/>
          <a:srcRect/>
          <a:stretch>
            <a:fillRect/>
          </a:stretch>
        </p:blipFill>
        <p:spPr bwMode="auto">
          <a:xfrm>
            <a:off x="601663" y="2928938"/>
            <a:ext cx="2451100" cy="35242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it-IT" sz="4000">
                <a:solidFill>
                  <a:schemeClr val="folHlink"/>
                </a:solidFill>
              </a:rPr>
              <a:t>CIRCONFERENZA VITA</a:t>
            </a:r>
            <a:br>
              <a:rPr lang="it-IT" sz="4000">
                <a:solidFill>
                  <a:schemeClr val="folHlink"/>
                </a:solidFill>
              </a:rPr>
            </a:br>
            <a:endParaRPr lang="it-IT" sz="4000">
              <a:solidFill>
                <a:schemeClr val="folHlink"/>
              </a:solidFill>
            </a:endParaRPr>
          </a:p>
        </p:txBody>
      </p:sp>
      <p:pic>
        <p:nvPicPr>
          <p:cNvPr id="43012" name="Picture 4"/>
          <p:cNvPicPr>
            <a:picLocks noChangeAspect="1" noChangeArrowheads="1"/>
          </p:cNvPicPr>
          <p:nvPr>
            <p:ph type="body" idx="1"/>
          </p:nvPr>
        </p:nvPicPr>
        <p:blipFill>
          <a:blip r:embed="rId3" cstate="print"/>
          <a:srcRect/>
          <a:stretch>
            <a:fillRect/>
          </a:stretch>
        </p:blipFill>
        <p:spPr>
          <a:xfrm>
            <a:off x="1619250" y="1268413"/>
            <a:ext cx="5832475" cy="4879975"/>
          </a:xfrm>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8313" y="260350"/>
            <a:ext cx="8229600" cy="1139825"/>
          </a:xfrm>
        </p:spPr>
        <p:txBody>
          <a:bodyPr/>
          <a:lstStyle/>
          <a:p>
            <a:r>
              <a:rPr lang="it-IT" sz="4000">
                <a:solidFill>
                  <a:schemeClr val="folHlink"/>
                </a:solidFill>
              </a:rPr>
              <a:t/>
            </a:r>
            <a:br>
              <a:rPr lang="it-IT" sz="4000">
                <a:solidFill>
                  <a:schemeClr val="folHlink"/>
                </a:solidFill>
              </a:rPr>
            </a:br>
            <a:endParaRPr lang="it-IT" sz="4000">
              <a:solidFill>
                <a:schemeClr val="folHlink"/>
              </a:solidFill>
            </a:endParaRPr>
          </a:p>
        </p:txBody>
      </p:sp>
      <p:sp>
        <p:nvSpPr>
          <p:cNvPr id="11267" name="Rectangle 3"/>
          <p:cNvSpPr>
            <a:spLocks noGrp="1" noChangeArrowheads="1"/>
          </p:cNvSpPr>
          <p:nvPr>
            <p:ph type="body" idx="1"/>
          </p:nvPr>
        </p:nvSpPr>
        <p:spPr>
          <a:xfrm>
            <a:off x="457200" y="1341438"/>
            <a:ext cx="8229600" cy="4525962"/>
          </a:xfrm>
        </p:spPr>
        <p:txBody>
          <a:bodyPr/>
          <a:lstStyle/>
          <a:p>
            <a:pPr algn="just">
              <a:buClr>
                <a:srgbClr val="FFFF00"/>
              </a:buClr>
            </a:pPr>
            <a:r>
              <a:rPr lang="it-IT" sz="2800"/>
              <a:t>Anche per i bambini è dimostrato che un valore di circonferenza della vita </a:t>
            </a:r>
            <a:r>
              <a:rPr lang="it-IT" sz="2800">
                <a:solidFill>
                  <a:srgbClr val="FFFF00"/>
                </a:solidFill>
              </a:rPr>
              <a:t>&gt; 90° percentile</a:t>
            </a:r>
            <a:r>
              <a:rPr lang="it-IT" sz="2800"/>
              <a:t> per sesso ed età si associa a maggior rischio cardiovascolare</a:t>
            </a:r>
          </a:p>
          <a:p>
            <a:pPr algn="just">
              <a:buClr>
                <a:srgbClr val="FFFF00"/>
              </a:buClr>
              <a:buFont typeface="Wingdings" pitchFamily="2" charset="2"/>
              <a:buNone/>
            </a:pPr>
            <a:endParaRPr lang="it-IT" sz="800"/>
          </a:p>
          <a:p>
            <a:pPr algn="just">
              <a:buClr>
                <a:srgbClr val="FFFF00"/>
              </a:buClr>
            </a:pPr>
            <a:r>
              <a:rPr lang="it-IT" sz="2800"/>
              <a:t>Utile valutare anche il rapporto </a:t>
            </a:r>
            <a:r>
              <a:rPr lang="it-IT" sz="2800" i="1">
                <a:solidFill>
                  <a:srgbClr val="FFFF00"/>
                </a:solidFill>
              </a:rPr>
              <a:t>WHtR</a:t>
            </a:r>
            <a:r>
              <a:rPr lang="it-IT" sz="2800" i="1"/>
              <a:t> = circ.addominale (cm) / statura (cm) ( a rischio se </a:t>
            </a:r>
            <a:r>
              <a:rPr lang="it-IT" sz="2800" i="1">
                <a:solidFill>
                  <a:srgbClr val="FFFF00"/>
                </a:solidFill>
              </a:rPr>
              <a:t>&gt;0.5</a:t>
            </a:r>
            <a:r>
              <a:rPr lang="it-IT" sz="2800" i="1"/>
              <a:t>) : </a:t>
            </a:r>
            <a:r>
              <a:rPr lang="it-IT" sz="2800"/>
              <a:t>è un indice di immediata rilevazione che non richiede l’utilizzo di tavole di riferimento specifiche per sesso ed età</a:t>
            </a:r>
          </a:p>
        </p:txBody>
      </p:sp>
      <p:sp>
        <p:nvSpPr>
          <p:cNvPr id="11269" name="Rectangle 5"/>
          <p:cNvSpPr>
            <a:spLocks noChangeArrowheads="1"/>
          </p:cNvSpPr>
          <p:nvPr/>
        </p:nvSpPr>
        <p:spPr bwMode="auto">
          <a:xfrm>
            <a:off x="1660525" y="260350"/>
            <a:ext cx="5822950" cy="701675"/>
          </a:xfrm>
          <a:prstGeom prst="rect">
            <a:avLst/>
          </a:prstGeom>
          <a:noFill/>
          <a:ln w="9525">
            <a:noFill/>
            <a:miter lim="800000"/>
            <a:headEnd/>
            <a:tailEnd/>
          </a:ln>
          <a:effectLst/>
        </p:spPr>
        <p:txBody>
          <a:bodyPr wrap="none">
            <a:spAutoFit/>
          </a:bodyPr>
          <a:lstStyle/>
          <a:p>
            <a:r>
              <a:rPr lang="it-IT" sz="4000">
                <a:solidFill>
                  <a:schemeClr val="folHlink"/>
                </a:solidFill>
                <a:effectLst>
                  <a:outerShdw blurRad="38100" dist="38100" dir="2700000" algn="tl">
                    <a:srgbClr val="000000"/>
                  </a:outerShdw>
                </a:effectLst>
                <a:cs typeface="Arial" charset="0"/>
              </a:rPr>
              <a:t>CIRCONFERENZA VITA</a:t>
            </a:r>
          </a:p>
        </p:txBody>
      </p:sp>
      <p:sp>
        <p:nvSpPr>
          <p:cNvPr id="11270" name="Text Box 6"/>
          <p:cNvSpPr txBox="1">
            <a:spLocks noChangeArrowheads="1"/>
          </p:cNvSpPr>
          <p:nvPr/>
        </p:nvSpPr>
        <p:spPr bwMode="auto">
          <a:xfrm>
            <a:off x="4356100" y="5661025"/>
            <a:ext cx="4392613" cy="677863"/>
          </a:xfrm>
          <a:prstGeom prst="rect">
            <a:avLst/>
          </a:prstGeom>
          <a:noFill/>
          <a:ln w="9525">
            <a:noFill/>
            <a:miter lim="800000"/>
            <a:headEnd/>
            <a:tailEnd/>
          </a:ln>
          <a:effectLst/>
        </p:spPr>
        <p:txBody>
          <a:bodyPr>
            <a:spAutoFit/>
          </a:bodyPr>
          <a:lstStyle/>
          <a:p>
            <a:pPr algn="just">
              <a:lnSpc>
                <a:spcPct val="80000"/>
              </a:lnSpc>
              <a:spcBef>
                <a:spcPct val="20000"/>
              </a:spcBef>
              <a:buClr>
                <a:schemeClr val="hlink"/>
              </a:buClr>
              <a:buSzPct val="80000"/>
              <a:buFont typeface="Wingdings" pitchFamily="2" charset="2"/>
              <a:buNone/>
            </a:pPr>
            <a:r>
              <a:rPr lang="it-IT" sz="1600">
                <a:effectLst>
                  <a:outerShdw blurRad="38100" dist="38100" dir="2700000" algn="tl">
                    <a:srgbClr val="000000"/>
                  </a:outerShdw>
                </a:effectLst>
              </a:rPr>
              <a:t>Waist-to-height ratio, a useful index to identify high metabolic risk in overweight children. Maffeis et al, J Pediatr 2008</a:t>
            </a:r>
            <a:endParaRPr lang="it-IT"/>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6" name="Picture 4"/>
          <p:cNvPicPr>
            <a:picLocks noChangeAspect="1" noChangeArrowheads="1"/>
          </p:cNvPicPr>
          <p:nvPr>
            <p:ph type="body" idx="1"/>
          </p:nvPr>
        </p:nvPicPr>
        <p:blipFill>
          <a:blip r:embed="rId3" cstate="print"/>
          <a:srcRect/>
          <a:stretch>
            <a:fillRect/>
          </a:stretch>
        </p:blipFill>
        <p:spPr>
          <a:xfrm>
            <a:off x="755650" y="692150"/>
            <a:ext cx="7632700" cy="5895975"/>
          </a:xfrm>
          <a:noFill/>
          <a:ln/>
        </p:spPr>
      </p:pic>
      <p:sp>
        <p:nvSpPr>
          <p:cNvPr id="90117" name="Text Box 5"/>
          <p:cNvSpPr txBox="1">
            <a:spLocks noChangeArrowheads="1"/>
          </p:cNvSpPr>
          <p:nvPr/>
        </p:nvSpPr>
        <p:spPr bwMode="auto">
          <a:xfrm>
            <a:off x="2339975" y="1700213"/>
            <a:ext cx="1655763" cy="274637"/>
          </a:xfrm>
          <a:prstGeom prst="rect">
            <a:avLst/>
          </a:prstGeom>
          <a:noFill/>
          <a:ln w="9525">
            <a:noFill/>
            <a:miter lim="800000"/>
            <a:headEnd/>
            <a:tailEnd/>
          </a:ln>
          <a:effectLst/>
        </p:spPr>
        <p:txBody>
          <a:bodyPr>
            <a:spAutoFit/>
          </a:bodyPr>
          <a:lstStyle/>
          <a:p>
            <a:pPr>
              <a:spcBef>
                <a:spcPct val="50000"/>
              </a:spcBef>
            </a:pPr>
            <a:r>
              <a:rPr lang="it-IT" sz="1200" b="1">
                <a:solidFill>
                  <a:srgbClr val="000000"/>
                </a:solidFill>
              </a:rPr>
              <a:t>CIRCONFERENZA</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40" name="Picture 4"/>
          <p:cNvPicPr>
            <a:picLocks noChangeAspect="1" noChangeArrowheads="1"/>
          </p:cNvPicPr>
          <p:nvPr>
            <p:ph type="body" idx="1"/>
          </p:nvPr>
        </p:nvPicPr>
        <p:blipFill>
          <a:blip r:embed="rId3" cstate="print"/>
          <a:srcRect/>
          <a:stretch>
            <a:fillRect/>
          </a:stretch>
        </p:blipFill>
        <p:spPr>
          <a:xfrm>
            <a:off x="661988" y="795338"/>
            <a:ext cx="7510462" cy="5330825"/>
          </a:xfrm>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68313" y="260350"/>
            <a:ext cx="8229600" cy="1139825"/>
          </a:xfrm>
        </p:spPr>
        <p:txBody>
          <a:bodyPr/>
          <a:lstStyle/>
          <a:p>
            <a:r>
              <a:rPr lang="it-IT" sz="4000"/>
              <a:t>STRUMENTI DI LAVORO</a:t>
            </a:r>
          </a:p>
        </p:txBody>
      </p:sp>
      <p:sp>
        <p:nvSpPr>
          <p:cNvPr id="110595" name="Rectangle 3"/>
          <p:cNvSpPr>
            <a:spLocks noGrp="1" noChangeArrowheads="1"/>
          </p:cNvSpPr>
          <p:nvPr>
            <p:ph type="body" idx="1"/>
          </p:nvPr>
        </p:nvSpPr>
        <p:spPr>
          <a:xfrm>
            <a:off x="457200" y="1711325"/>
            <a:ext cx="8229600" cy="4525963"/>
          </a:xfrm>
        </p:spPr>
        <p:txBody>
          <a:bodyPr/>
          <a:lstStyle/>
          <a:p>
            <a:pPr>
              <a:buClr>
                <a:srgbClr val="FFFF00"/>
              </a:buClr>
            </a:pPr>
            <a:r>
              <a:rPr lang="it-IT"/>
              <a:t>ANAMNESI</a:t>
            </a:r>
          </a:p>
          <a:p>
            <a:pPr>
              <a:buClr>
                <a:srgbClr val="FFFF00"/>
              </a:buClr>
            </a:pPr>
            <a:endParaRPr lang="it-IT" sz="1000"/>
          </a:p>
          <a:p>
            <a:pPr>
              <a:buClr>
                <a:srgbClr val="FFFF00"/>
              </a:buClr>
            </a:pPr>
            <a:r>
              <a:rPr lang="it-IT"/>
              <a:t>ESAME CLINICO</a:t>
            </a:r>
          </a:p>
          <a:p>
            <a:pPr>
              <a:buClr>
                <a:srgbClr val="FFFF00"/>
              </a:buClr>
            </a:pPr>
            <a:endParaRPr lang="it-IT" sz="1000"/>
          </a:p>
          <a:p>
            <a:pPr>
              <a:buClr>
                <a:srgbClr val="FFFF00"/>
              </a:buClr>
            </a:pPr>
            <a:r>
              <a:rPr lang="it-IT"/>
              <a:t>INDAGINI DI LABORATORIO E STRUMENTALI</a:t>
            </a:r>
          </a:p>
          <a:p>
            <a:pPr>
              <a:buClr>
                <a:srgbClr val="FFFF00"/>
              </a:buClr>
            </a:pPr>
            <a:endParaRPr lang="it-IT" sz="1000"/>
          </a:p>
          <a:p>
            <a:pPr>
              <a:buClr>
                <a:srgbClr val="FFFF00"/>
              </a:buClr>
            </a:pPr>
            <a:r>
              <a:rPr lang="it-IT"/>
              <a:t>VALUTAZIONE PSICOLOGICA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0595">
                                            <p:txEl>
                                              <p:pRg st="0" end="0"/>
                                            </p:txEl>
                                          </p:spTgt>
                                        </p:tgtEl>
                                        <p:attrNameLst>
                                          <p:attrName>style.visibility</p:attrName>
                                        </p:attrNameLst>
                                      </p:cBhvr>
                                      <p:to>
                                        <p:strVal val="visible"/>
                                      </p:to>
                                    </p:set>
                                    <p:anim calcmode="lin" valueType="num">
                                      <p:cBhvr additive="base">
                                        <p:cTn id="7" dur="500" fill="hold"/>
                                        <p:tgtEl>
                                          <p:spTgt spid="1105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05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0595">
                                            <p:txEl>
                                              <p:pRg st="2" end="2"/>
                                            </p:txEl>
                                          </p:spTgt>
                                        </p:tgtEl>
                                        <p:attrNameLst>
                                          <p:attrName>style.visibility</p:attrName>
                                        </p:attrNameLst>
                                      </p:cBhvr>
                                      <p:to>
                                        <p:strVal val="visible"/>
                                      </p:to>
                                    </p:set>
                                    <p:anim calcmode="lin" valueType="num">
                                      <p:cBhvr additive="base">
                                        <p:cTn id="13" dur="500" fill="hold"/>
                                        <p:tgtEl>
                                          <p:spTgt spid="11059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05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0595">
                                            <p:txEl>
                                              <p:pRg st="4" end="4"/>
                                            </p:txEl>
                                          </p:spTgt>
                                        </p:tgtEl>
                                        <p:attrNameLst>
                                          <p:attrName>style.visibility</p:attrName>
                                        </p:attrNameLst>
                                      </p:cBhvr>
                                      <p:to>
                                        <p:strVal val="visible"/>
                                      </p:to>
                                    </p:set>
                                    <p:anim calcmode="lin" valueType="num">
                                      <p:cBhvr additive="base">
                                        <p:cTn id="19" dur="500" fill="hold"/>
                                        <p:tgtEl>
                                          <p:spTgt spid="11059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059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0595">
                                            <p:txEl>
                                              <p:pRg st="6" end="6"/>
                                            </p:txEl>
                                          </p:spTgt>
                                        </p:tgtEl>
                                        <p:attrNameLst>
                                          <p:attrName>style.visibility</p:attrName>
                                        </p:attrNameLst>
                                      </p:cBhvr>
                                      <p:to>
                                        <p:strVal val="visible"/>
                                      </p:to>
                                    </p:set>
                                    <p:anim calcmode="lin" valueType="num">
                                      <p:cBhvr additive="base">
                                        <p:cTn id="25" dur="500" fill="hold"/>
                                        <p:tgtEl>
                                          <p:spTgt spid="11059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059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4" name="Picture 4"/>
          <p:cNvPicPr>
            <a:picLocks noChangeAspect="1" noChangeArrowheads="1"/>
          </p:cNvPicPr>
          <p:nvPr>
            <p:ph type="body" idx="1"/>
          </p:nvPr>
        </p:nvPicPr>
        <p:blipFill>
          <a:blip r:embed="rId3" cstate="print"/>
          <a:srcRect/>
          <a:stretch>
            <a:fillRect/>
          </a:stretch>
        </p:blipFill>
        <p:spPr>
          <a:xfrm>
            <a:off x="468313" y="649288"/>
            <a:ext cx="7974012" cy="5476875"/>
          </a:xfrm>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it-IT"/>
              <a:t>PRESSIONE ARTERIOSA</a:t>
            </a:r>
          </a:p>
        </p:txBody>
      </p:sp>
      <p:sp>
        <p:nvSpPr>
          <p:cNvPr id="66563" name="Rectangle 3"/>
          <p:cNvSpPr>
            <a:spLocks noGrp="1" noChangeArrowheads="1"/>
          </p:cNvSpPr>
          <p:nvPr>
            <p:ph type="body" idx="1"/>
          </p:nvPr>
        </p:nvSpPr>
        <p:spPr>
          <a:xfrm>
            <a:off x="468313" y="1628775"/>
            <a:ext cx="8362950" cy="2189163"/>
          </a:xfrm>
        </p:spPr>
        <p:txBody>
          <a:bodyPr/>
          <a:lstStyle/>
          <a:p>
            <a:pPr algn="just">
              <a:buClr>
                <a:srgbClr val="FFFF00"/>
              </a:buClr>
            </a:pPr>
            <a:r>
              <a:rPr lang="it-IT" sz="2400"/>
              <a:t>I bambini obesi hanno un rischio circa tre volte maggiore d’essere ipertesi rispetto ai non obesi</a:t>
            </a:r>
          </a:p>
          <a:p>
            <a:pPr algn="just">
              <a:buClr>
                <a:srgbClr val="FFFF00"/>
              </a:buClr>
            </a:pPr>
            <a:r>
              <a:rPr lang="it-IT" sz="2400"/>
              <a:t>Un elevato BMI durante l’infanzia è predittivo non solo di obesità e sovrappeso in età adulta ma anche di ipertensione in tale età</a:t>
            </a:r>
          </a:p>
        </p:txBody>
      </p:sp>
      <p:pic>
        <p:nvPicPr>
          <p:cNvPr id="66564" name="Picture 4" descr="pressione"/>
          <p:cNvPicPr>
            <a:picLocks noChangeAspect="1" noChangeArrowheads="1"/>
          </p:cNvPicPr>
          <p:nvPr/>
        </p:nvPicPr>
        <p:blipFill>
          <a:blip r:embed="rId3" cstate="print"/>
          <a:srcRect/>
          <a:stretch>
            <a:fillRect/>
          </a:stretch>
        </p:blipFill>
        <p:spPr bwMode="auto">
          <a:xfrm>
            <a:off x="6084888" y="4149725"/>
            <a:ext cx="2879725" cy="1922463"/>
          </a:xfrm>
          <a:prstGeom prst="rect">
            <a:avLst/>
          </a:prstGeom>
          <a:noFill/>
        </p:spPr>
      </p:pic>
      <p:sp>
        <p:nvSpPr>
          <p:cNvPr id="66565" name="Text Box 5"/>
          <p:cNvSpPr txBox="1">
            <a:spLocks noChangeArrowheads="1"/>
          </p:cNvSpPr>
          <p:nvPr/>
        </p:nvSpPr>
        <p:spPr bwMode="auto">
          <a:xfrm>
            <a:off x="468313" y="4149725"/>
            <a:ext cx="5400675" cy="1933575"/>
          </a:xfrm>
          <a:prstGeom prst="rect">
            <a:avLst/>
          </a:prstGeom>
          <a:noFill/>
          <a:ln w="12700">
            <a:solidFill>
              <a:schemeClr val="tx1"/>
            </a:solidFill>
            <a:miter lim="800000"/>
            <a:headEnd/>
            <a:tailEnd/>
          </a:ln>
          <a:effectLst/>
        </p:spPr>
        <p:txBody>
          <a:bodyPr>
            <a:spAutoFit/>
          </a:bodyPr>
          <a:lstStyle/>
          <a:p>
            <a:pPr algn="just">
              <a:spcBef>
                <a:spcPct val="50000"/>
              </a:spcBef>
            </a:pPr>
            <a:r>
              <a:rPr lang="it-IT" sz="2000">
                <a:effectLst>
                  <a:outerShdw blurRad="38100" dist="38100" dir="2700000" algn="tl">
                    <a:srgbClr val="000000"/>
                  </a:outerShdw>
                </a:effectLst>
              </a:rPr>
              <a:t>La misurazione della pressione arteriosa deve essere effettuata con paziente a riposo da almeno 3 min, sul braccio non dominante, con bracciale che copra almeno 2/3 della lunghezza del braccio mantenuto all’altezza del cuore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100013"/>
            <a:ext cx="8229600" cy="1139826"/>
          </a:xfrm>
        </p:spPr>
        <p:txBody>
          <a:bodyPr/>
          <a:lstStyle/>
          <a:p>
            <a:r>
              <a:rPr lang="it-IT"/>
              <a:t>PRESSIONE ARTERIOSA</a:t>
            </a:r>
          </a:p>
        </p:txBody>
      </p:sp>
      <p:pic>
        <p:nvPicPr>
          <p:cNvPr id="45060" name="Picture 4"/>
          <p:cNvPicPr>
            <a:picLocks noChangeAspect="1" noChangeArrowheads="1"/>
          </p:cNvPicPr>
          <p:nvPr>
            <p:ph type="body" idx="1"/>
          </p:nvPr>
        </p:nvPicPr>
        <p:blipFill>
          <a:blip r:embed="rId3" cstate="print"/>
          <a:srcRect/>
          <a:stretch>
            <a:fillRect/>
          </a:stretch>
        </p:blipFill>
        <p:spPr>
          <a:xfrm rot="5400000">
            <a:off x="1777206" y="318294"/>
            <a:ext cx="5732463" cy="6911975"/>
          </a:xfrm>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68313" y="260350"/>
            <a:ext cx="8229600" cy="1139825"/>
          </a:xfrm>
        </p:spPr>
        <p:txBody>
          <a:bodyPr/>
          <a:lstStyle/>
          <a:p>
            <a:r>
              <a:rPr lang="it-IT"/>
              <a:t>PRESSIONE ARTERIOSA</a:t>
            </a:r>
          </a:p>
        </p:txBody>
      </p:sp>
      <p:sp>
        <p:nvSpPr>
          <p:cNvPr id="48131" name="Rectangle 3"/>
          <p:cNvSpPr>
            <a:spLocks noGrp="1" noChangeArrowheads="1"/>
          </p:cNvSpPr>
          <p:nvPr>
            <p:ph type="body" idx="1"/>
          </p:nvPr>
        </p:nvSpPr>
        <p:spPr/>
        <p:txBody>
          <a:bodyPr/>
          <a:lstStyle/>
          <a:p>
            <a:pPr algn="just">
              <a:buClr>
                <a:srgbClr val="FFFF00"/>
              </a:buClr>
            </a:pPr>
            <a:r>
              <a:rPr lang="it-IT" sz="2800"/>
              <a:t>Si considera iperteso il bambino a cui viene riscontrata una pressione arteriosa </a:t>
            </a:r>
            <a:r>
              <a:rPr lang="it-IT" sz="2800">
                <a:solidFill>
                  <a:srgbClr val="FFFF00"/>
                </a:solidFill>
              </a:rPr>
              <a:t>&gt; 95° centile</a:t>
            </a:r>
            <a:r>
              <a:rPr lang="it-IT" sz="2800"/>
              <a:t> in tre misurazioni non consecutive eseguite correttamente e con strumenti adeguati</a:t>
            </a:r>
          </a:p>
          <a:p>
            <a:pPr algn="just">
              <a:buClr>
                <a:srgbClr val="FFFF00"/>
              </a:buClr>
              <a:buFont typeface="Wingdings" pitchFamily="2" charset="2"/>
              <a:buNone/>
            </a:pPr>
            <a:endParaRPr lang="it-IT" sz="1000"/>
          </a:p>
          <a:p>
            <a:pPr algn="just">
              <a:buClr>
                <a:srgbClr val="FFFF00"/>
              </a:buClr>
            </a:pPr>
            <a:r>
              <a:rPr lang="it-IT" sz="2800"/>
              <a:t>Tutti i bambini con pressione arteriosa &gt; 95° centile devono essere sottoposti a monitoraggio ambulatoriale della pressione arteriosa (ABPM); i valori registrati mediante ABPM vanno riferiti agli standard di normalità ABPM</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26988"/>
            <a:ext cx="8229600" cy="1139826"/>
          </a:xfrm>
        </p:spPr>
        <p:txBody>
          <a:bodyPr/>
          <a:lstStyle/>
          <a:p>
            <a:r>
              <a:rPr lang="it-IT" sz="4000"/>
              <a:t>ACANTHOSIS NIGRICANS</a:t>
            </a:r>
          </a:p>
        </p:txBody>
      </p:sp>
      <p:sp>
        <p:nvSpPr>
          <p:cNvPr id="13315" name="Rectangle 3"/>
          <p:cNvSpPr>
            <a:spLocks noGrp="1" noChangeArrowheads="1"/>
          </p:cNvSpPr>
          <p:nvPr>
            <p:ph type="body" idx="1"/>
          </p:nvPr>
        </p:nvSpPr>
        <p:spPr>
          <a:xfrm>
            <a:off x="457200" y="981075"/>
            <a:ext cx="8229600" cy="3268663"/>
          </a:xfrm>
        </p:spPr>
        <p:txBody>
          <a:bodyPr/>
          <a:lstStyle/>
          <a:p>
            <a:pPr algn="just">
              <a:lnSpc>
                <a:spcPct val="90000"/>
              </a:lnSpc>
              <a:buClr>
                <a:srgbClr val="FFFF00"/>
              </a:buClr>
            </a:pPr>
            <a:r>
              <a:rPr lang="it-IT" sz="2400"/>
              <a:t>è determinata da ispessimento dello strato corneo che va incontro a iperpigmentazione: sui cheratinociti sono stati individuati recettori per l’insulina e per l’IGF-1 che possono essere attivati da elevati livelli insulinemici</a:t>
            </a:r>
          </a:p>
          <a:p>
            <a:pPr algn="just">
              <a:lnSpc>
                <a:spcPct val="90000"/>
              </a:lnSpc>
              <a:buClr>
                <a:srgbClr val="FFFF00"/>
              </a:buClr>
            </a:pPr>
            <a:r>
              <a:rPr lang="it-IT" sz="2400"/>
              <a:t>Le aree comunemente coinvolte sono le ascelle, la regione posteriore del collo, la piega antecubitale e l’inguine</a:t>
            </a:r>
          </a:p>
          <a:p>
            <a:pPr algn="just">
              <a:lnSpc>
                <a:spcPct val="90000"/>
              </a:lnSpc>
              <a:buClr>
                <a:srgbClr val="FFFF00"/>
              </a:buClr>
            </a:pPr>
            <a:r>
              <a:rPr lang="it-IT" sz="2400"/>
              <a:t>L’entità dell’AN correla bene col grado di risposta insulinica all’insulino-resistenza</a:t>
            </a:r>
          </a:p>
        </p:txBody>
      </p:sp>
      <p:pic>
        <p:nvPicPr>
          <p:cNvPr id="13316" name="Picture 4" descr="acanthosisNigricans_5702_lg"/>
          <p:cNvPicPr>
            <a:picLocks noChangeAspect="1" noChangeArrowheads="1"/>
          </p:cNvPicPr>
          <p:nvPr/>
        </p:nvPicPr>
        <p:blipFill>
          <a:blip r:embed="rId3" cstate="print"/>
          <a:srcRect/>
          <a:stretch>
            <a:fillRect/>
          </a:stretch>
        </p:blipFill>
        <p:spPr bwMode="auto">
          <a:xfrm>
            <a:off x="971550" y="4365625"/>
            <a:ext cx="3048000" cy="2276475"/>
          </a:xfrm>
          <a:prstGeom prst="rect">
            <a:avLst/>
          </a:prstGeom>
          <a:noFill/>
        </p:spPr>
      </p:pic>
      <p:pic>
        <p:nvPicPr>
          <p:cNvPr id="13317" name="Picture 5" descr="acanthosis"/>
          <p:cNvPicPr>
            <a:picLocks noChangeAspect="1" noChangeArrowheads="1"/>
          </p:cNvPicPr>
          <p:nvPr/>
        </p:nvPicPr>
        <p:blipFill>
          <a:blip r:embed="rId4" cstate="print"/>
          <a:srcRect/>
          <a:stretch>
            <a:fillRect/>
          </a:stretch>
        </p:blipFill>
        <p:spPr bwMode="auto">
          <a:xfrm>
            <a:off x="5148263" y="4371975"/>
            <a:ext cx="3024187" cy="2268538"/>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57200" y="115888"/>
            <a:ext cx="8229600" cy="1139825"/>
          </a:xfrm>
        </p:spPr>
        <p:txBody>
          <a:bodyPr/>
          <a:lstStyle/>
          <a:p>
            <a:r>
              <a:rPr lang="it-IT" sz="4000"/>
              <a:t>ANOMALIE SCHELETRICHE</a:t>
            </a:r>
          </a:p>
        </p:txBody>
      </p:sp>
      <p:pic>
        <p:nvPicPr>
          <p:cNvPr id="73733" name="Picture 5"/>
          <p:cNvPicPr>
            <a:picLocks noChangeAspect="1" noChangeArrowheads="1"/>
          </p:cNvPicPr>
          <p:nvPr/>
        </p:nvPicPr>
        <p:blipFill>
          <a:blip r:embed="rId3" cstate="print"/>
          <a:srcRect/>
          <a:stretch>
            <a:fillRect/>
          </a:stretch>
        </p:blipFill>
        <p:spPr bwMode="auto">
          <a:xfrm>
            <a:off x="827088" y="1268413"/>
            <a:ext cx="4392612" cy="5373687"/>
          </a:xfrm>
          <a:prstGeom prst="rect">
            <a:avLst/>
          </a:prstGeom>
          <a:noFill/>
          <a:ln w="9525">
            <a:noFill/>
            <a:miter lim="800000"/>
            <a:headEnd/>
            <a:tailEnd/>
          </a:ln>
          <a:effectLst/>
        </p:spPr>
      </p:pic>
      <p:sp>
        <p:nvSpPr>
          <p:cNvPr id="73735" name="Text Box 7"/>
          <p:cNvSpPr txBox="1">
            <a:spLocks noChangeArrowheads="1"/>
          </p:cNvSpPr>
          <p:nvPr/>
        </p:nvSpPr>
        <p:spPr bwMode="auto">
          <a:xfrm>
            <a:off x="5292725" y="3429000"/>
            <a:ext cx="3851275" cy="730250"/>
          </a:xfrm>
          <a:prstGeom prst="rect">
            <a:avLst/>
          </a:prstGeom>
          <a:noFill/>
          <a:ln w="9525">
            <a:noFill/>
            <a:miter lim="800000"/>
            <a:headEnd/>
            <a:tailEnd/>
          </a:ln>
          <a:effectLst/>
        </p:spPr>
        <p:txBody>
          <a:bodyPr>
            <a:spAutoFit/>
          </a:bodyPr>
          <a:lstStyle/>
          <a:p>
            <a:pPr algn="just"/>
            <a:r>
              <a:rPr lang="it-IT" sz="1400">
                <a:effectLst>
                  <a:outerShdw blurRad="38100" dist="38100" dir="2700000" algn="tl">
                    <a:srgbClr val="000000"/>
                  </a:outerShdw>
                </a:effectLst>
              </a:rPr>
              <a:t>Taylor et al, Orthopedic Complications of Overweight in Children and Adolescents, </a:t>
            </a:r>
            <a:r>
              <a:rPr lang="it-IT" sz="1400" i="1">
                <a:effectLst>
                  <a:outerShdw blurRad="38100" dist="38100" dir="2700000" algn="tl">
                    <a:srgbClr val="000000"/>
                  </a:outerShdw>
                </a:effectLst>
              </a:rPr>
              <a:t>Pediatrics 2006</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it-IT" sz="4000"/>
              <a:t>ANOMALIE SCHELETRICHE</a:t>
            </a:r>
          </a:p>
        </p:txBody>
      </p:sp>
      <p:pic>
        <p:nvPicPr>
          <p:cNvPr id="74756" name="Picture 4"/>
          <p:cNvPicPr>
            <a:picLocks noChangeAspect="1" noChangeArrowheads="1"/>
          </p:cNvPicPr>
          <p:nvPr>
            <p:ph type="body" idx="1"/>
          </p:nvPr>
        </p:nvPicPr>
        <p:blipFill>
          <a:blip r:embed="rId3" cstate="print"/>
          <a:srcRect/>
          <a:stretch>
            <a:fillRect/>
          </a:stretch>
        </p:blipFill>
        <p:spPr>
          <a:xfrm>
            <a:off x="1704975" y="1412875"/>
            <a:ext cx="1554163" cy="1655763"/>
          </a:xfrm>
          <a:noFill/>
          <a:ln/>
        </p:spPr>
      </p:pic>
      <p:pic>
        <p:nvPicPr>
          <p:cNvPr id="74758" name="Picture 6"/>
          <p:cNvPicPr>
            <a:picLocks noChangeAspect="1" noChangeArrowheads="1"/>
          </p:cNvPicPr>
          <p:nvPr/>
        </p:nvPicPr>
        <p:blipFill>
          <a:blip r:embed="rId4" cstate="print"/>
          <a:srcRect/>
          <a:stretch>
            <a:fillRect/>
          </a:stretch>
        </p:blipFill>
        <p:spPr bwMode="auto">
          <a:xfrm>
            <a:off x="1258888" y="4005263"/>
            <a:ext cx="2919412" cy="1758950"/>
          </a:xfrm>
          <a:prstGeom prst="rect">
            <a:avLst/>
          </a:prstGeom>
          <a:noFill/>
          <a:ln w="9525">
            <a:noFill/>
            <a:miter lim="800000"/>
            <a:headEnd/>
            <a:tailEnd/>
          </a:ln>
          <a:effectLst/>
        </p:spPr>
      </p:pic>
      <p:pic>
        <p:nvPicPr>
          <p:cNvPr id="74759" name="Picture 7"/>
          <p:cNvPicPr>
            <a:picLocks noChangeAspect="1" noChangeArrowheads="1"/>
          </p:cNvPicPr>
          <p:nvPr/>
        </p:nvPicPr>
        <p:blipFill>
          <a:blip r:embed="rId5" cstate="print"/>
          <a:srcRect/>
          <a:stretch>
            <a:fillRect/>
          </a:stretch>
        </p:blipFill>
        <p:spPr bwMode="auto">
          <a:xfrm>
            <a:off x="5795963" y="1412875"/>
            <a:ext cx="1106487" cy="1790700"/>
          </a:xfrm>
          <a:prstGeom prst="rect">
            <a:avLst/>
          </a:prstGeom>
          <a:noFill/>
          <a:ln w="9525">
            <a:noFill/>
            <a:miter lim="800000"/>
            <a:headEnd/>
            <a:tailEnd/>
          </a:ln>
          <a:effectLst/>
        </p:spPr>
      </p:pic>
      <p:pic>
        <p:nvPicPr>
          <p:cNvPr id="74760" name="Picture 8"/>
          <p:cNvPicPr>
            <a:picLocks noChangeAspect="1" noChangeArrowheads="1"/>
          </p:cNvPicPr>
          <p:nvPr/>
        </p:nvPicPr>
        <p:blipFill>
          <a:blip r:embed="rId6" cstate="print"/>
          <a:srcRect/>
          <a:stretch>
            <a:fillRect/>
          </a:stretch>
        </p:blipFill>
        <p:spPr bwMode="auto">
          <a:xfrm>
            <a:off x="4943475" y="4005263"/>
            <a:ext cx="1933575" cy="1295400"/>
          </a:xfrm>
          <a:prstGeom prst="rect">
            <a:avLst/>
          </a:prstGeom>
          <a:noFill/>
          <a:ln w="9525">
            <a:noFill/>
            <a:miter lim="800000"/>
            <a:headEnd/>
            <a:tailEnd/>
          </a:ln>
          <a:effectLst/>
        </p:spPr>
      </p:pic>
      <p:pic>
        <p:nvPicPr>
          <p:cNvPr id="74761" name="Picture 9"/>
          <p:cNvPicPr>
            <a:picLocks noChangeAspect="1" noChangeArrowheads="1"/>
          </p:cNvPicPr>
          <p:nvPr/>
        </p:nvPicPr>
        <p:blipFill>
          <a:blip r:embed="rId7" cstate="print"/>
          <a:srcRect/>
          <a:stretch>
            <a:fillRect/>
          </a:stretch>
        </p:blipFill>
        <p:spPr bwMode="auto">
          <a:xfrm>
            <a:off x="6877050" y="3989388"/>
            <a:ext cx="1717675" cy="1311275"/>
          </a:xfrm>
          <a:prstGeom prst="rect">
            <a:avLst/>
          </a:prstGeom>
          <a:noFill/>
          <a:ln w="9525">
            <a:noFill/>
            <a:miter lim="800000"/>
            <a:headEnd/>
            <a:tailEnd/>
          </a:ln>
          <a:effectLst/>
        </p:spPr>
      </p:pic>
      <p:sp>
        <p:nvSpPr>
          <p:cNvPr id="74762" name="Text Box 10"/>
          <p:cNvSpPr txBox="1">
            <a:spLocks noChangeArrowheads="1"/>
          </p:cNvSpPr>
          <p:nvPr/>
        </p:nvSpPr>
        <p:spPr bwMode="auto">
          <a:xfrm>
            <a:off x="1690688" y="3284538"/>
            <a:ext cx="2233612" cy="366712"/>
          </a:xfrm>
          <a:prstGeom prst="rect">
            <a:avLst/>
          </a:prstGeom>
          <a:noFill/>
          <a:ln w="9525">
            <a:noFill/>
            <a:miter lim="800000"/>
            <a:headEnd/>
            <a:tailEnd/>
          </a:ln>
          <a:effectLst/>
        </p:spPr>
        <p:txBody>
          <a:bodyPr>
            <a:spAutoFit/>
          </a:bodyPr>
          <a:lstStyle/>
          <a:p>
            <a:pPr>
              <a:spcBef>
                <a:spcPct val="50000"/>
              </a:spcBef>
            </a:pPr>
            <a:r>
              <a:rPr lang="it-IT">
                <a:effectLst>
                  <a:outerShdw blurRad="38100" dist="38100" dir="2700000" algn="tl">
                    <a:srgbClr val="000000"/>
                  </a:outerShdw>
                </a:effectLst>
              </a:rPr>
              <a:t>Ginocchio valgo</a:t>
            </a:r>
            <a:r>
              <a:rPr lang="it-IT"/>
              <a:t> </a:t>
            </a:r>
          </a:p>
        </p:txBody>
      </p:sp>
      <p:sp>
        <p:nvSpPr>
          <p:cNvPr id="74764" name="Text Box 12"/>
          <p:cNvSpPr txBox="1">
            <a:spLocks noChangeArrowheads="1"/>
          </p:cNvSpPr>
          <p:nvPr/>
        </p:nvSpPr>
        <p:spPr bwMode="auto">
          <a:xfrm>
            <a:off x="5076825" y="5949950"/>
            <a:ext cx="3527425" cy="366713"/>
          </a:xfrm>
          <a:prstGeom prst="rect">
            <a:avLst/>
          </a:prstGeom>
          <a:noFill/>
          <a:ln w="9525">
            <a:noFill/>
            <a:miter lim="800000"/>
            <a:headEnd/>
            <a:tailEnd/>
          </a:ln>
          <a:effectLst/>
        </p:spPr>
        <p:txBody>
          <a:bodyPr>
            <a:spAutoFit/>
          </a:bodyPr>
          <a:lstStyle/>
          <a:p>
            <a:pPr>
              <a:spcBef>
                <a:spcPct val="50000"/>
              </a:spcBef>
            </a:pPr>
            <a:r>
              <a:rPr lang="it-IT">
                <a:effectLst>
                  <a:outerShdw blurRad="38100" dist="38100" dir="2700000" algn="tl">
                    <a:srgbClr val="000000"/>
                  </a:outerShdw>
                </a:effectLst>
              </a:rPr>
              <a:t>Epifisiolisi della testa del femore</a:t>
            </a:r>
            <a:endParaRPr lang="it-IT"/>
          </a:p>
        </p:txBody>
      </p:sp>
      <p:sp>
        <p:nvSpPr>
          <p:cNvPr id="74765" name="Text Box 13"/>
          <p:cNvSpPr txBox="1">
            <a:spLocks noChangeArrowheads="1"/>
          </p:cNvSpPr>
          <p:nvPr/>
        </p:nvSpPr>
        <p:spPr bwMode="auto">
          <a:xfrm>
            <a:off x="5292725" y="3284538"/>
            <a:ext cx="3382963" cy="366712"/>
          </a:xfrm>
          <a:prstGeom prst="rect">
            <a:avLst/>
          </a:prstGeom>
          <a:noFill/>
          <a:ln w="9525">
            <a:noFill/>
            <a:miter lim="800000"/>
            <a:headEnd/>
            <a:tailEnd/>
          </a:ln>
          <a:effectLst/>
        </p:spPr>
        <p:txBody>
          <a:bodyPr>
            <a:spAutoFit/>
          </a:bodyPr>
          <a:lstStyle/>
          <a:p>
            <a:r>
              <a:rPr lang="it-IT">
                <a:effectLst>
                  <a:outerShdw blurRad="38100" dist="38100" dir="2700000" algn="tl">
                    <a:srgbClr val="000000"/>
                  </a:outerShdw>
                </a:effectLst>
              </a:rPr>
              <a:t>Morbo di Blount (tibia vara)</a:t>
            </a:r>
            <a:endParaRPr lang="it-IT"/>
          </a:p>
        </p:txBody>
      </p:sp>
      <p:sp>
        <p:nvSpPr>
          <p:cNvPr id="74766" name="Text Box 14"/>
          <p:cNvSpPr txBox="1">
            <a:spLocks noChangeArrowheads="1"/>
          </p:cNvSpPr>
          <p:nvPr/>
        </p:nvSpPr>
        <p:spPr bwMode="auto">
          <a:xfrm>
            <a:off x="1189038" y="5949950"/>
            <a:ext cx="3167062" cy="366713"/>
          </a:xfrm>
          <a:prstGeom prst="rect">
            <a:avLst/>
          </a:prstGeom>
          <a:noFill/>
          <a:ln w="9525">
            <a:noFill/>
            <a:miter lim="800000"/>
            <a:headEnd/>
            <a:tailEnd/>
          </a:ln>
          <a:effectLst/>
        </p:spPr>
        <p:txBody>
          <a:bodyPr>
            <a:spAutoFit/>
          </a:bodyPr>
          <a:lstStyle/>
          <a:p>
            <a:pPr>
              <a:spcBef>
                <a:spcPct val="50000"/>
              </a:spcBef>
            </a:pPr>
            <a:r>
              <a:rPr lang="it-IT">
                <a:effectLst>
                  <a:outerShdw blurRad="38100" dist="38100" dir="2700000" algn="tl">
                    <a:srgbClr val="000000"/>
                  </a:outerShdw>
                </a:effectLst>
              </a:rPr>
              <a:t>Malattia di Osgood-Schlatter</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457200" y="273050"/>
            <a:ext cx="8229600" cy="1139825"/>
          </a:xfrm>
        </p:spPr>
        <p:txBody>
          <a:bodyPr/>
          <a:lstStyle/>
          <a:p>
            <a:r>
              <a:rPr lang="it-IT" sz="3200"/>
              <a:t>SEGNI DI IPERANDROGENISMO</a:t>
            </a:r>
            <a:br>
              <a:rPr lang="it-IT" sz="3200"/>
            </a:br>
            <a:r>
              <a:rPr lang="it-IT" sz="3200"/>
              <a:t>(considerare PCOS)</a:t>
            </a:r>
          </a:p>
        </p:txBody>
      </p:sp>
      <p:sp>
        <p:nvSpPr>
          <p:cNvPr id="84995" name="Rectangle 3"/>
          <p:cNvSpPr>
            <a:spLocks noGrp="1" noChangeArrowheads="1"/>
          </p:cNvSpPr>
          <p:nvPr>
            <p:ph type="body" idx="1"/>
          </p:nvPr>
        </p:nvSpPr>
        <p:spPr>
          <a:xfrm>
            <a:off x="457200" y="1557338"/>
            <a:ext cx="8435975" cy="1871662"/>
          </a:xfrm>
        </p:spPr>
        <p:txBody>
          <a:bodyPr/>
          <a:lstStyle/>
          <a:p>
            <a:r>
              <a:rPr lang="it-IT" sz="2400"/>
              <a:t>Alopecia</a:t>
            </a:r>
          </a:p>
          <a:p>
            <a:r>
              <a:rPr lang="it-IT" sz="2400"/>
              <a:t>irsutismo (score di Ferriman-Gallway)</a:t>
            </a:r>
          </a:p>
          <a:p>
            <a:r>
              <a:rPr lang="it-IT" sz="2400"/>
              <a:t>acne</a:t>
            </a:r>
          </a:p>
          <a:p>
            <a:r>
              <a:rPr lang="it-IT" sz="2400"/>
              <a:t>Alterazioni mestruali: oligomenorrea 60%; amenorrea 30%</a:t>
            </a:r>
          </a:p>
        </p:txBody>
      </p:sp>
      <p:sp>
        <p:nvSpPr>
          <p:cNvPr id="85001" name="Rectangle 9"/>
          <p:cNvSpPr>
            <a:spLocks noChangeArrowheads="1"/>
          </p:cNvSpPr>
          <p:nvPr/>
        </p:nvSpPr>
        <p:spPr bwMode="auto">
          <a:xfrm>
            <a:off x="611188" y="3884613"/>
            <a:ext cx="8281987" cy="1920875"/>
          </a:xfrm>
          <a:prstGeom prst="rect">
            <a:avLst/>
          </a:prstGeom>
          <a:solidFill>
            <a:schemeClr val="tx1"/>
          </a:solidFill>
          <a:ln w="9525">
            <a:noFill/>
            <a:miter lim="800000"/>
            <a:headEnd/>
            <a:tailEnd/>
          </a:ln>
          <a:effectLst/>
        </p:spPr>
        <p:txBody>
          <a:bodyPr>
            <a:spAutoFit/>
          </a:bodyPr>
          <a:lstStyle/>
          <a:p>
            <a:pPr algn="just"/>
            <a:r>
              <a:rPr lang="it-IT" sz="2000" b="1">
                <a:solidFill>
                  <a:srgbClr val="0000FF"/>
                </a:solidFill>
              </a:rPr>
              <a:t>Criteri diagnostici per PCOS (almeno 2 criteri)</a:t>
            </a:r>
          </a:p>
          <a:p>
            <a:pPr lvl="1" algn="just"/>
            <a:r>
              <a:rPr lang="it-IT" sz="2000" b="1">
                <a:solidFill>
                  <a:srgbClr val="0000FF"/>
                </a:solidFill>
              </a:rPr>
              <a:t>-  Oligomenorrea e/o anovulazione</a:t>
            </a:r>
          </a:p>
          <a:p>
            <a:pPr lvl="1" algn="just"/>
            <a:r>
              <a:rPr lang="it-IT" sz="2000" b="1">
                <a:solidFill>
                  <a:srgbClr val="0000FF"/>
                </a:solidFill>
              </a:rPr>
              <a:t>-  Iperandrogenismo clinico e/o biochimico</a:t>
            </a:r>
          </a:p>
          <a:p>
            <a:pPr lvl="1" algn="just"/>
            <a:r>
              <a:rPr lang="it-IT" sz="2000" b="1">
                <a:solidFill>
                  <a:srgbClr val="0000FF"/>
                </a:solidFill>
              </a:rPr>
              <a:t>-  Aspetto ecografico di ovaio policistico </a:t>
            </a:r>
          </a:p>
          <a:p>
            <a:pPr lvl="1" algn="just"/>
            <a:r>
              <a:rPr lang="it-IT" sz="2000" b="1">
                <a:solidFill>
                  <a:srgbClr val="0000FF"/>
                </a:solidFill>
              </a:rPr>
              <a:t>- Esclusione di altre patologie (CAH, tumori androgeno-secernenti, Sindrome di Cushing, etc.)</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it-IT" sz="4000"/>
              <a:t>INDAGINI DI LABORATORIO E STRUMENTALI</a:t>
            </a:r>
          </a:p>
        </p:txBody>
      </p:sp>
      <p:sp>
        <p:nvSpPr>
          <p:cNvPr id="107523" name="Rectangle 3"/>
          <p:cNvSpPr>
            <a:spLocks noGrp="1" noChangeArrowheads="1"/>
          </p:cNvSpPr>
          <p:nvPr>
            <p:ph type="body" idx="1"/>
          </p:nvPr>
        </p:nvSpPr>
        <p:spPr/>
        <p:txBody>
          <a:bodyPr/>
          <a:lstStyle/>
          <a:p>
            <a:pPr algn="just">
              <a:lnSpc>
                <a:spcPct val="80000"/>
              </a:lnSpc>
              <a:buFont typeface="Wingdings" pitchFamily="2" charset="2"/>
              <a:buNone/>
            </a:pPr>
            <a:r>
              <a:rPr lang="it-IT" sz="2400"/>
              <a:t>Gli esami di laboratorio consigliati nel bambino obeso e  sovrappeso con familiarità per fattori di rischio cardiovascolare (ipertensione, DM, dislipidemia, malattia cardiovascolare) o con basso peso alla nascita sono:</a:t>
            </a:r>
          </a:p>
          <a:p>
            <a:pPr algn="just">
              <a:lnSpc>
                <a:spcPct val="80000"/>
              </a:lnSpc>
              <a:buClr>
                <a:srgbClr val="FFFF00"/>
              </a:buClr>
            </a:pPr>
            <a:r>
              <a:rPr lang="it-IT" sz="2400" i="1">
                <a:solidFill>
                  <a:srgbClr val="FFFF00"/>
                </a:solidFill>
              </a:rPr>
              <a:t>glicemia a digiuno </a:t>
            </a:r>
          </a:p>
          <a:p>
            <a:pPr algn="just">
              <a:lnSpc>
                <a:spcPct val="80000"/>
              </a:lnSpc>
              <a:buClr>
                <a:srgbClr val="FFFF00"/>
              </a:buClr>
            </a:pPr>
            <a:r>
              <a:rPr lang="it-IT" sz="2400" i="1">
                <a:solidFill>
                  <a:srgbClr val="FFFF00"/>
                </a:solidFill>
              </a:rPr>
              <a:t>insulinemia a digiuno </a:t>
            </a:r>
          </a:p>
          <a:p>
            <a:pPr algn="just">
              <a:lnSpc>
                <a:spcPct val="80000"/>
              </a:lnSpc>
              <a:buClr>
                <a:srgbClr val="FFFF00"/>
              </a:buClr>
            </a:pPr>
            <a:r>
              <a:rPr lang="it-IT" sz="2400" i="1">
                <a:solidFill>
                  <a:srgbClr val="FFFF00"/>
                </a:solidFill>
              </a:rPr>
              <a:t>profilo lipidico:</a:t>
            </a:r>
            <a:r>
              <a:rPr lang="it-IT" sz="2400"/>
              <a:t> </a:t>
            </a:r>
          </a:p>
          <a:p>
            <a:pPr algn="just">
              <a:lnSpc>
                <a:spcPct val="80000"/>
              </a:lnSpc>
              <a:buFont typeface="Wingdings" pitchFamily="2" charset="2"/>
              <a:buNone/>
            </a:pPr>
            <a:r>
              <a:rPr lang="it-IT" sz="2400"/>
              <a:t>– trigliceridemia</a:t>
            </a:r>
          </a:p>
          <a:p>
            <a:pPr algn="just">
              <a:lnSpc>
                <a:spcPct val="80000"/>
              </a:lnSpc>
              <a:buFont typeface="Wingdings" pitchFamily="2" charset="2"/>
              <a:buNone/>
            </a:pPr>
            <a:r>
              <a:rPr lang="it-IT" sz="2400"/>
              <a:t>– colesterolemia totale</a:t>
            </a:r>
          </a:p>
          <a:p>
            <a:pPr algn="just">
              <a:lnSpc>
                <a:spcPct val="80000"/>
              </a:lnSpc>
              <a:buFont typeface="Wingdings" pitchFamily="2" charset="2"/>
              <a:buNone/>
            </a:pPr>
            <a:r>
              <a:rPr lang="it-IT" sz="2400"/>
              <a:t>– colesterolemia HDL</a:t>
            </a:r>
          </a:p>
          <a:p>
            <a:pPr algn="just">
              <a:lnSpc>
                <a:spcPct val="80000"/>
              </a:lnSpc>
              <a:buFont typeface="Wingdings" pitchFamily="2" charset="2"/>
              <a:buNone/>
            </a:pPr>
            <a:r>
              <a:rPr lang="it-IT" sz="2400"/>
              <a:t>– colesterolemia LDL </a:t>
            </a:r>
          </a:p>
          <a:p>
            <a:pPr algn="just">
              <a:lnSpc>
                <a:spcPct val="80000"/>
              </a:lnSpc>
              <a:buClr>
                <a:srgbClr val="FFFF00"/>
              </a:buClr>
            </a:pPr>
            <a:r>
              <a:rPr lang="it-IT" sz="2400" i="1">
                <a:solidFill>
                  <a:srgbClr val="FFFF00"/>
                </a:solidFill>
              </a:rPr>
              <a:t>transaminasi – ALT</a:t>
            </a:r>
          </a:p>
        </p:txBody>
      </p:sp>
      <p:sp>
        <p:nvSpPr>
          <p:cNvPr id="107524" name="Text Box 4"/>
          <p:cNvSpPr txBox="1">
            <a:spLocks noChangeArrowheads="1"/>
          </p:cNvSpPr>
          <p:nvPr/>
        </p:nvSpPr>
        <p:spPr bwMode="auto">
          <a:xfrm>
            <a:off x="3490913" y="5972175"/>
            <a:ext cx="5545137" cy="336550"/>
          </a:xfrm>
          <a:prstGeom prst="rect">
            <a:avLst/>
          </a:prstGeom>
          <a:noFill/>
          <a:ln w="9525">
            <a:noFill/>
            <a:miter lim="800000"/>
            <a:headEnd/>
            <a:tailEnd/>
          </a:ln>
          <a:effectLst/>
        </p:spPr>
        <p:txBody>
          <a:bodyPr>
            <a:spAutoFit/>
          </a:bodyPr>
          <a:lstStyle/>
          <a:p>
            <a:pPr>
              <a:spcBef>
                <a:spcPct val="50000"/>
              </a:spcBef>
            </a:pPr>
            <a:r>
              <a:rPr lang="it-IT" sz="1600">
                <a:effectLst>
                  <a:outerShdw blurRad="38100" dist="38100" dir="2700000" algn="tl">
                    <a:srgbClr val="000000"/>
                  </a:outerShdw>
                </a:effectLst>
              </a:rPr>
              <a:t>Consensus su prevenzione, diagnosi e terapia – SIP, 2006</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it-IT" sz="3600"/>
              <a:t>METABOLISMO GLUCIDICO</a:t>
            </a:r>
          </a:p>
        </p:txBody>
      </p:sp>
      <p:sp>
        <p:nvSpPr>
          <p:cNvPr id="39939" name="Rectangle 3"/>
          <p:cNvSpPr>
            <a:spLocks noGrp="1" noChangeArrowheads="1"/>
          </p:cNvSpPr>
          <p:nvPr>
            <p:ph type="body" idx="1"/>
          </p:nvPr>
        </p:nvSpPr>
        <p:spPr/>
        <p:txBody>
          <a:bodyPr/>
          <a:lstStyle/>
          <a:p>
            <a:pPr>
              <a:lnSpc>
                <a:spcPct val="90000"/>
              </a:lnSpc>
              <a:buClr>
                <a:srgbClr val="FFFF00"/>
              </a:buClr>
            </a:pPr>
            <a:r>
              <a:rPr lang="it-IT" sz="2400" i="1"/>
              <a:t>glicemia a digiuno</a:t>
            </a:r>
          </a:p>
          <a:p>
            <a:pPr>
              <a:lnSpc>
                <a:spcPct val="90000"/>
              </a:lnSpc>
              <a:buClr>
                <a:schemeClr val="tx1"/>
              </a:buClr>
              <a:buFontTx/>
              <a:buChar char="•"/>
            </a:pPr>
            <a:r>
              <a:rPr lang="it-IT" sz="2400"/>
              <a:t>v.n. &lt; 100 mg/dl o 5,6 mmol/l</a:t>
            </a:r>
          </a:p>
          <a:p>
            <a:pPr>
              <a:lnSpc>
                <a:spcPct val="90000"/>
              </a:lnSpc>
              <a:buClr>
                <a:schemeClr val="tx1"/>
              </a:buClr>
              <a:buFontTx/>
              <a:buChar char="•"/>
            </a:pPr>
            <a:r>
              <a:rPr lang="it-IT" sz="2400"/>
              <a:t>intolleranza glicemica: 100-125 mg/dl o 5,6-6,9 mmol/l </a:t>
            </a:r>
          </a:p>
          <a:p>
            <a:pPr>
              <a:lnSpc>
                <a:spcPct val="90000"/>
              </a:lnSpc>
              <a:buClr>
                <a:schemeClr val="tx1"/>
              </a:buClr>
              <a:buFontTx/>
              <a:buChar char="•"/>
            </a:pPr>
            <a:r>
              <a:rPr lang="it-IT" sz="2400"/>
              <a:t>diabete: ≥ 126 mg/dl o 7 mmol/l</a:t>
            </a:r>
          </a:p>
          <a:p>
            <a:pPr>
              <a:lnSpc>
                <a:spcPct val="90000"/>
              </a:lnSpc>
              <a:buFont typeface="Wingdings" pitchFamily="2" charset="2"/>
              <a:buNone/>
            </a:pPr>
            <a:r>
              <a:rPr lang="it-IT" sz="2400"/>
              <a:t>NB: Per glicemia a digiuno &gt;100mg/dl confermata è indicata curva da carico orale di glucosio (0-120 minuti)</a:t>
            </a:r>
          </a:p>
          <a:p>
            <a:pPr>
              <a:lnSpc>
                <a:spcPct val="90000"/>
              </a:lnSpc>
              <a:buFont typeface="Wingdings" pitchFamily="2" charset="2"/>
              <a:buNone/>
            </a:pPr>
            <a:r>
              <a:rPr lang="it-IT" sz="2400">
                <a:effectLst/>
              </a:rPr>
              <a:t>                               </a:t>
            </a:r>
            <a:r>
              <a:rPr lang="it-IT" sz="1600"/>
              <a:t>Consensus su prevenzione, diagnosi e terapia – SIP, 2006</a:t>
            </a:r>
          </a:p>
          <a:p>
            <a:pPr>
              <a:lnSpc>
                <a:spcPct val="90000"/>
              </a:lnSpc>
              <a:buClr>
                <a:srgbClr val="FFFF00"/>
              </a:buClr>
            </a:pPr>
            <a:r>
              <a:rPr lang="it-IT" sz="2400" i="1"/>
              <a:t>insulinemia a digiuno:</a:t>
            </a:r>
            <a:r>
              <a:rPr lang="it-IT" sz="2400"/>
              <a:t> cut-off per iperinsulinismo</a:t>
            </a:r>
            <a:r>
              <a:rPr lang="it-IT" sz="2800">
                <a:effectLst/>
              </a:rPr>
              <a:t> </a:t>
            </a:r>
          </a:p>
          <a:p>
            <a:pPr>
              <a:lnSpc>
                <a:spcPct val="90000"/>
              </a:lnSpc>
              <a:buClr>
                <a:schemeClr val="tx1"/>
              </a:buClr>
              <a:buFontTx/>
              <a:buChar char="•"/>
            </a:pPr>
            <a:r>
              <a:rPr lang="it-IT" sz="2400"/>
              <a:t>&gt;15 μU/mL nel periodo pre-puberale </a:t>
            </a:r>
          </a:p>
          <a:p>
            <a:pPr>
              <a:lnSpc>
                <a:spcPct val="90000"/>
              </a:lnSpc>
              <a:buClr>
                <a:schemeClr val="tx1"/>
              </a:buClr>
              <a:buFontTx/>
              <a:buChar char="•"/>
            </a:pPr>
            <a:r>
              <a:rPr lang="it-IT" sz="2400"/>
              <a:t>&gt;30 μU/mL durante la pubertà</a:t>
            </a:r>
          </a:p>
          <a:p>
            <a:pPr>
              <a:lnSpc>
                <a:spcPct val="90000"/>
              </a:lnSpc>
              <a:buClr>
                <a:schemeClr val="tx1"/>
              </a:buClr>
              <a:buFontTx/>
              <a:buChar char="•"/>
            </a:pPr>
            <a:r>
              <a:rPr lang="it-IT" sz="2400"/>
              <a:t>&gt;20 μU/mL nel periodo post-puberale</a:t>
            </a:r>
          </a:p>
          <a:p>
            <a:pPr>
              <a:lnSpc>
                <a:spcPct val="90000"/>
              </a:lnSpc>
              <a:buFont typeface="Wingdings" pitchFamily="2" charset="2"/>
              <a:buNone/>
            </a:pPr>
            <a:endParaRPr lang="it-IT" sz="24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457200" y="-26988"/>
            <a:ext cx="8229600" cy="1139826"/>
          </a:xfrm>
        </p:spPr>
        <p:txBody>
          <a:bodyPr/>
          <a:lstStyle/>
          <a:p>
            <a:r>
              <a:rPr lang="it-IT" sz="3600"/>
              <a:t>ANAMNESI</a:t>
            </a:r>
          </a:p>
        </p:txBody>
      </p:sp>
      <p:sp>
        <p:nvSpPr>
          <p:cNvPr id="111619" name="Rectangle 3"/>
          <p:cNvSpPr>
            <a:spLocks noGrp="1" noChangeArrowheads="1"/>
          </p:cNvSpPr>
          <p:nvPr>
            <p:ph type="body" idx="1"/>
          </p:nvPr>
        </p:nvSpPr>
        <p:spPr>
          <a:xfrm>
            <a:off x="457200" y="908050"/>
            <a:ext cx="8229600" cy="5616575"/>
          </a:xfrm>
        </p:spPr>
        <p:txBody>
          <a:bodyPr/>
          <a:lstStyle/>
          <a:p>
            <a:pPr algn="just">
              <a:lnSpc>
                <a:spcPct val="80000"/>
              </a:lnSpc>
              <a:buClr>
                <a:srgbClr val="FFFF00"/>
              </a:buClr>
            </a:pPr>
            <a:r>
              <a:rPr lang="it-IT" sz="2400">
                <a:solidFill>
                  <a:srgbClr val="FFFF00"/>
                </a:solidFill>
              </a:rPr>
              <a:t>Familiare: </a:t>
            </a:r>
          </a:p>
          <a:p>
            <a:pPr algn="just">
              <a:lnSpc>
                <a:spcPct val="80000"/>
              </a:lnSpc>
              <a:buClr>
                <a:schemeClr val="tx1"/>
              </a:buClr>
              <a:buFontTx/>
              <a:buChar char="•"/>
            </a:pPr>
            <a:r>
              <a:rPr lang="it-IT" sz="2400"/>
              <a:t>parenti di I e II grado affetti da obesità, DM2, dislipidemie, IPA, CVDs</a:t>
            </a:r>
            <a:r>
              <a:rPr lang="it-IT" sz="2000"/>
              <a:t> </a:t>
            </a:r>
            <a:r>
              <a:rPr lang="it-IT" sz="2400"/>
              <a:t>&lt;55 aa, DCA, patologie tiroidee</a:t>
            </a:r>
          </a:p>
          <a:p>
            <a:pPr algn="just">
              <a:lnSpc>
                <a:spcPct val="80000"/>
              </a:lnSpc>
              <a:buClr>
                <a:schemeClr val="tx1"/>
              </a:buClr>
              <a:buFontTx/>
              <a:buChar char="•"/>
            </a:pPr>
            <a:r>
              <a:rPr lang="it-IT" sz="2400"/>
              <a:t>livello di istruzione della madre e giudizio sulle risorse economiche della famiglia</a:t>
            </a:r>
          </a:p>
          <a:p>
            <a:pPr algn="just">
              <a:lnSpc>
                <a:spcPct val="80000"/>
              </a:lnSpc>
              <a:buClr>
                <a:schemeClr val="tx1"/>
              </a:buClr>
              <a:buFontTx/>
              <a:buChar char="•"/>
            </a:pPr>
            <a:r>
              <a:rPr lang="it-IT" sz="2400"/>
              <a:t>abitudini di vita e disponibilità dei genitori ad attuare modificazioni nutrizionali e di vita</a:t>
            </a:r>
          </a:p>
          <a:p>
            <a:pPr algn="just">
              <a:lnSpc>
                <a:spcPct val="80000"/>
              </a:lnSpc>
              <a:buFontTx/>
              <a:buNone/>
            </a:pPr>
            <a:endParaRPr lang="it-IT" sz="800"/>
          </a:p>
          <a:p>
            <a:pPr algn="just">
              <a:lnSpc>
                <a:spcPct val="80000"/>
              </a:lnSpc>
              <a:buClr>
                <a:srgbClr val="FFFF00"/>
              </a:buClr>
            </a:pPr>
            <a:r>
              <a:rPr lang="it-IT" sz="2400">
                <a:solidFill>
                  <a:srgbClr val="FFFF00"/>
                </a:solidFill>
              </a:rPr>
              <a:t>Gravidica:</a:t>
            </a:r>
            <a:r>
              <a:rPr lang="it-IT" sz="2400"/>
              <a:t> malnutrizione (I e II trimestre), diabete gestazionale, diabete materno  </a:t>
            </a:r>
          </a:p>
          <a:p>
            <a:pPr algn="just">
              <a:lnSpc>
                <a:spcPct val="80000"/>
              </a:lnSpc>
              <a:buClr>
                <a:srgbClr val="FFFF00"/>
              </a:buClr>
              <a:buFont typeface="Wingdings" pitchFamily="2" charset="2"/>
              <a:buNone/>
            </a:pPr>
            <a:endParaRPr lang="it-IT" sz="800"/>
          </a:p>
          <a:p>
            <a:pPr algn="just">
              <a:lnSpc>
                <a:spcPct val="80000"/>
              </a:lnSpc>
              <a:buClr>
                <a:srgbClr val="FFFF00"/>
              </a:buClr>
            </a:pPr>
            <a:r>
              <a:rPr lang="it-IT" sz="2400">
                <a:solidFill>
                  <a:srgbClr val="FFFF00"/>
                </a:solidFill>
              </a:rPr>
              <a:t>Fisiologica</a:t>
            </a:r>
          </a:p>
          <a:p>
            <a:pPr algn="just">
              <a:lnSpc>
                <a:spcPct val="80000"/>
              </a:lnSpc>
              <a:buClr>
                <a:schemeClr val="tx1"/>
              </a:buClr>
              <a:buFontTx/>
              <a:buChar char="•"/>
            </a:pPr>
            <a:r>
              <a:rPr lang="it-IT" sz="2400"/>
              <a:t>peso alla nascita (SGA)</a:t>
            </a:r>
          </a:p>
          <a:p>
            <a:pPr algn="just">
              <a:lnSpc>
                <a:spcPct val="80000"/>
              </a:lnSpc>
              <a:buClr>
                <a:schemeClr val="tx1"/>
              </a:buClr>
              <a:buFontTx/>
              <a:buChar char="•"/>
            </a:pPr>
            <a:r>
              <a:rPr lang="it-IT" sz="2400"/>
              <a:t>tipo di allattamento e pratiche di svezzamento</a:t>
            </a:r>
          </a:p>
          <a:p>
            <a:pPr algn="just">
              <a:lnSpc>
                <a:spcPct val="80000"/>
              </a:lnSpc>
              <a:buClr>
                <a:schemeClr val="tx1"/>
              </a:buClr>
              <a:buFontTx/>
              <a:buChar char="•"/>
            </a:pPr>
            <a:r>
              <a:rPr lang="it-IT" sz="2400"/>
              <a:t>curve di crescita: ricostruire la curva staturale, ponderale e del BMI e individuare l’adiposity rebound</a:t>
            </a:r>
          </a:p>
          <a:p>
            <a:pPr algn="just">
              <a:lnSpc>
                <a:spcPct val="80000"/>
              </a:lnSpc>
              <a:buClr>
                <a:schemeClr val="tx1"/>
              </a:buClr>
              <a:buFontTx/>
              <a:buChar char="•"/>
            </a:pPr>
            <a:r>
              <a:rPr lang="it-IT" sz="2400"/>
              <a:t>comparsa primi segni puberali, menarca, caratteri dei cicli</a:t>
            </a:r>
          </a:p>
          <a:p>
            <a:pPr>
              <a:lnSpc>
                <a:spcPct val="80000"/>
              </a:lnSpc>
              <a:buFontTx/>
              <a:buChar char="-"/>
            </a:pPr>
            <a:endParaRPr lang="it-IT" sz="240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323850" y="277813"/>
            <a:ext cx="8686800" cy="1139825"/>
          </a:xfrm>
        </p:spPr>
        <p:txBody>
          <a:bodyPr/>
          <a:lstStyle/>
          <a:p>
            <a:r>
              <a:rPr lang="it-IT" sz="3600"/>
              <a:t>HOMA</a:t>
            </a:r>
            <a:br>
              <a:rPr lang="it-IT" sz="3600"/>
            </a:br>
            <a:r>
              <a:rPr lang="it-IT" sz="3600"/>
              <a:t> (Homeostasis Model Assessment)</a:t>
            </a:r>
          </a:p>
        </p:txBody>
      </p:sp>
      <p:sp>
        <p:nvSpPr>
          <p:cNvPr id="97283" name="Rectangle 3"/>
          <p:cNvSpPr>
            <a:spLocks noGrp="1" noChangeArrowheads="1"/>
          </p:cNvSpPr>
          <p:nvPr>
            <p:ph type="body" idx="1"/>
          </p:nvPr>
        </p:nvSpPr>
        <p:spPr>
          <a:xfrm>
            <a:off x="815975" y="3041650"/>
            <a:ext cx="7859713" cy="2908300"/>
          </a:xfrm>
        </p:spPr>
        <p:txBody>
          <a:bodyPr/>
          <a:lstStyle/>
          <a:p>
            <a:pPr algn="just">
              <a:buClr>
                <a:srgbClr val="FFFF00"/>
              </a:buClr>
            </a:pPr>
            <a:r>
              <a:rPr lang="it-IT" sz="2400"/>
              <a:t>alta sensibilità e specificità nel misurare IR</a:t>
            </a:r>
          </a:p>
          <a:p>
            <a:pPr algn="just">
              <a:buClr>
                <a:srgbClr val="FFFF00"/>
              </a:buClr>
            </a:pPr>
            <a:r>
              <a:rPr lang="it-IT" sz="2400"/>
              <a:t>metodo più semplice, economico, rapido e accettabile da parte dei bambini rispetto ai test da carico (OGTT)</a:t>
            </a:r>
          </a:p>
          <a:p>
            <a:pPr algn="just">
              <a:buClr>
                <a:srgbClr val="FFFF00"/>
              </a:buClr>
            </a:pPr>
            <a:r>
              <a:rPr lang="it-IT" sz="2400"/>
              <a:t>cut-off per la diagnosi di IR negli adolescenti è pari a 3.16 (negli adulti 2.5)</a:t>
            </a:r>
          </a:p>
        </p:txBody>
      </p:sp>
      <p:sp>
        <p:nvSpPr>
          <p:cNvPr id="97284" name="Text Box 4"/>
          <p:cNvSpPr txBox="1">
            <a:spLocks noChangeArrowheads="1"/>
          </p:cNvSpPr>
          <p:nvPr/>
        </p:nvSpPr>
        <p:spPr bwMode="auto">
          <a:xfrm>
            <a:off x="5148263" y="5540375"/>
            <a:ext cx="3600450" cy="336550"/>
          </a:xfrm>
          <a:prstGeom prst="rect">
            <a:avLst/>
          </a:prstGeom>
          <a:noFill/>
          <a:ln w="9525">
            <a:noFill/>
            <a:miter lim="800000"/>
            <a:headEnd/>
            <a:tailEnd/>
          </a:ln>
          <a:effectLst/>
        </p:spPr>
        <p:txBody>
          <a:bodyPr>
            <a:spAutoFit/>
          </a:bodyPr>
          <a:lstStyle/>
          <a:p>
            <a:pPr>
              <a:spcBef>
                <a:spcPct val="50000"/>
              </a:spcBef>
            </a:pPr>
            <a:r>
              <a:rPr lang="it-IT" sz="1600">
                <a:effectLst>
                  <a:outerShdw blurRad="38100" dist="38100" dir="2700000" algn="tl">
                    <a:srgbClr val="000000"/>
                  </a:outerShdw>
                </a:effectLst>
              </a:rPr>
              <a:t>Keskin M et al, </a:t>
            </a:r>
            <a:r>
              <a:rPr lang="it-IT" sz="1600" i="1">
                <a:effectLst>
                  <a:outerShdw blurRad="38100" dist="38100" dir="2700000" algn="tl">
                    <a:srgbClr val="000000"/>
                  </a:outerShdw>
                </a:effectLst>
              </a:rPr>
              <a:t>Pediatrics </a:t>
            </a:r>
            <a:r>
              <a:rPr lang="it-IT" sz="1600">
                <a:effectLst>
                  <a:outerShdw blurRad="38100" dist="38100" dir="2700000" algn="tl">
                    <a:srgbClr val="000000"/>
                  </a:outerShdw>
                </a:effectLst>
              </a:rPr>
              <a:t>2005</a:t>
            </a:r>
          </a:p>
        </p:txBody>
      </p:sp>
      <p:sp>
        <p:nvSpPr>
          <p:cNvPr id="97285" name="Text Box 5"/>
          <p:cNvSpPr txBox="1">
            <a:spLocks noChangeArrowheads="1"/>
          </p:cNvSpPr>
          <p:nvPr/>
        </p:nvSpPr>
        <p:spPr bwMode="auto">
          <a:xfrm>
            <a:off x="684213" y="1700213"/>
            <a:ext cx="8208962" cy="841375"/>
          </a:xfrm>
          <a:prstGeom prst="rect">
            <a:avLst/>
          </a:prstGeom>
          <a:noFill/>
          <a:ln w="19050">
            <a:solidFill>
              <a:schemeClr val="tx1"/>
            </a:solidFill>
            <a:miter lim="800000"/>
            <a:headEnd/>
            <a:tailEnd/>
          </a:ln>
          <a:effectLst/>
        </p:spPr>
        <p:txBody>
          <a:bodyPr>
            <a:spAutoFit/>
          </a:bodyPr>
          <a:lstStyle/>
          <a:p>
            <a:pPr algn="ctr"/>
            <a:r>
              <a:rPr lang="it-IT" sz="2400" b="1">
                <a:effectLst>
                  <a:outerShdw blurRad="38100" dist="38100" dir="2700000" algn="tl">
                    <a:srgbClr val="000000"/>
                  </a:outerShdw>
                </a:effectLst>
              </a:rPr>
              <a:t>HOMA-IR=</a:t>
            </a:r>
          </a:p>
          <a:p>
            <a:r>
              <a:rPr lang="it-IT" sz="2400" b="1">
                <a:effectLst>
                  <a:outerShdw blurRad="38100" dist="38100" dir="2700000" algn="tl">
                    <a:srgbClr val="000000"/>
                  </a:outerShdw>
                </a:effectLst>
              </a:rPr>
              <a:t>Fasting insulin (μU/mL) x Fasting glucose (mg/dL</a:t>
            </a:r>
            <a:r>
              <a:rPr lang="it-IT" sz="2400" b="1">
                <a:effectLst>
                  <a:outerShdw blurRad="38100" dist="38100" dir="2700000" algn="tl">
                    <a:srgbClr val="000000"/>
                  </a:outerShdw>
                </a:effectLst>
              </a:rPr>
              <a:t>) </a:t>
            </a:r>
            <a:r>
              <a:rPr lang="it-IT" sz="2400" b="1" smtClean="0">
                <a:effectLst>
                  <a:outerShdw blurRad="38100" dist="38100" dir="2700000" algn="tl">
                    <a:srgbClr val="000000"/>
                  </a:outerShdw>
                </a:effectLst>
              </a:rPr>
              <a:t>/22.5</a:t>
            </a:r>
            <a:endParaRPr lang="it-IT" sz="2400" b="1">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sz="3600"/>
              <a:t>Obesity and the Metabolic Syndrome </a:t>
            </a:r>
            <a:br>
              <a:rPr lang="en-US" sz="3600"/>
            </a:br>
            <a:r>
              <a:rPr lang="en-US" sz="3600"/>
              <a:t>in Children and Adolescents: HOMA</a:t>
            </a:r>
            <a:endParaRPr lang="it-IT" sz="3600"/>
          </a:p>
        </p:txBody>
      </p:sp>
      <p:pic>
        <p:nvPicPr>
          <p:cNvPr id="99332" name="Picture 4"/>
          <p:cNvPicPr>
            <a:picLocks noChangeAspect="1" noChangeArrowheads="1"/>
          </p:cNvPicPr>
          <p:nvPr>
            <p:ph type="body" idx="1"/>
          </p:nvPr>
        </p:nvPicPr>
        <p:blipFill>
          <a:blip r:embed="rId3" cstate="print"/>
          <a:srcRect/>
          <a:stretch>
            <a:fillRect/>
          </a:stretch>
        </p:blipFill>
        <p:spPr>
          <a:xfrm>
            <a:off x="1587500" y="2032000"/>
            <a:ext cx="5967413" cy="3662363"/>
          </a:xfrm>
          <a:noFill/>
          <a:ln/>
        </p:spPr>
      </p:pic>
      <p:sp>
        <p:nvSpPr>
          <p:cNvPr id="99333" name="Text Box 5"/>
          <p:cNvSpPr txBox="1">
            <a:spLocks noChangeArrowheads="1"/>
          </p:cNvSpPr>
          <p:nvPr/>
        </p:nvSpPr>
        <p:spPr bwMode="auto">
          <a:xfrm>
            <a:off x="4356100" y="6092825"/>
            <a:ext cx="3529013" cy="336550"/>
          </a:xfrm>
          <a:prstGeom prst="rect">
            <a:avLst/>
          </a:prstGeom>
          <a:noFill/>
          <a:ln w="9525">
            <a:noFill/>
            <a:miter lim="800000"/>
            <a:headEnd/>
            <a:tailEnd/>
          </a:ln>
          <a:effectLst/>
        </p:spPr>
        <p:txBody>
          <a:bodyPr>
            <a:spAutoFit/>
          </a:bodyPr>
          <a:lstStyle/>
          <a:p>
            <a:pPr algn="just">
              <a:spcBef>
                <a:spcPct val="50000"/>
              </a:spcBef>
            </a:pPr>
            <a:r>
              <a:rPr lang="it-IT" sz="1600">
                <a:effectLst>
                  <a:outerShdw blurRad="38100" dist="38100" dir="2700000" algn="tl">
                    <a:srgbClr val="000000"/>
                  </a:outerShdw>
                </a:effectLst>
              </a:rPr>
              <a:t>Weiss R et al New Engl J Med 2004</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109538" y="128588"/>
            <a:ext cx="9361488" cy="1139825"/>
          </a:xfrm>
        </p:spPr>
        <p:txBody>
          <a:bodyPr/>
          <a:lstStyle/>
          <a:p>
            <a:r>
              <a:rPr lang="it-IT" sz="4000"/>
              <a:t>PROFILO LIPIDICO</a:t>
            </a:r>
          </a:p>
        </p:txBody>
      </p:sp>
      <p:pic>
        <p:nvPicPr>
          <p:cNvPr id="78853" name="Picture 5"/>
          <p:cNvPicPr>
            <a:picLocks noChangeAspect="1" noChangeArrowheads="1"/>
          </p:cNvPicPr>
          <p:nvPr/>
        </p:nvPicPr>
        <p:blipFill>
          <a:blip r:embed="rId3" cstate="print"/>
          <a:srcRect/>
          <a:stretch>
            <a:fillRect/>
          </a:stretch>
        </p:blipFill>
        <p:spPr bwMode="auto">
          <a:xfrm>
            <a:off x="1331913" y="1412875"/>
            <a:ext cx="4176712" cy="5256213"/>
          </a:xfrm>
          <a:prstGeom prst="rect">
            <a:avLst/>
          </a:prstGeom>
          <a:noFill/>
          <a:ln w="9525">
            <a:noFill/>
            <a:miter lim="800000"/>
            <a:headEnd/>
            <a:tailEnd/>
          </a:ln>
          <a:effectLst/>
        </p:spPr>
      </p:pic>
      <p:sp>
        <p:nvSpPr>
          <p:cNvPr id="78855" name="Rectangle 7"/>
          <p:cNvSpPr>
            <a:spLocks noChangeArrowheads="1"/>
          </p:cNvSpPr>
          <p:nvPr/>
        </p:nvSpPr>
        <p:spPr bwMode="auto">
          <a:xfrm>
            <a:off x="2987675" y="6092825"/>
            <a:ext cx="504825" cy="73025"/>
          </a:xfrm>
          <a:prstGeom prst="rect">
            <a:avLst/>
          </a:prstGeom>
          <a:noFill/>
          <a:ln w="19050">
            <a:solidFill>
              <a:srgbClr val="008000"/>
            </a:solidFill>
            <a:miter lim="800000"/>
            <a:headEnd/>
            <a:tailEnd/>
          </a:ln>
          <a:effectLst/>
        </p:spPr>
        <p:txBody>
          <a:bodyPr wrap="none" anchor="ctr"/>
          <a:lstStyle/>
          <a:p>
            <a:endParaRPr lang="en-US"/>
          </a:p>
        </p:txBody>
      </p:sp>
      <p:sp>
        <p:nvSpPr>
          <p:cNvPr id="78856" name="Text Box 8"/>
          <p:cNvSpPr txBox="1">
            <a:spLocks noChangeArrowheads="1"/>
          </p:cNvSpPr>
          <p:nvPr/>
        </p:nvSpPr>
        <p:spPr bwMode="auto">
          <a:xfrm>
            <a:off x="7092950" y="4941888"/>
            <a:ext cx="1008063" cy="366712"/>
          </a:xfrm>
          <a:prstGeom prst="rect">
            <a:avLst/>
          </a:prstGeom>
          <a:noFill/>
          <a:ln w="9525">
            <a:noFill/>
            <a:miter lim="800000"/>
            <a:headEnd/>
            <a:tailEnd/>
          </a:ln>
          <a:effectLst/>
        </p:spPr>
        <p:txBody>
          <a:bodyPr>
            <a:spAutoFit/>
          </a:bodyPr>
          <a:lstStyle/>
          <a:p>
            <a:pPr>
              <a:spcBef>
                <a:spcPct val="50000"/>
              </a:spcBef>
            </a:pPr>
            <a:endParaRPr lang="en-US"/>
          </a:p>
        </p:txBody>
      </p:sp>
      <p:sp>
        <p:nvSpPr>
          <p:cNvPr id="78858" name="Text Box 10"/>
          <p:cNvSpPr txBox="1">
            <a:spLocks noChangeArrowheads="1"/>
          </p:cNvSpPr>
          <p:nvPr/>
        </p:nvSpPr>
        <p:spPr bwMode="auto">
          <a:xfrm>
            <a:off x="6300788" y="3860800"/>
            <a:ext cx="2663825" cy="846138"/>
          </a:xfrm>
          <a:prstGeom prst="rect">
            <a:avLst/>
          </a:prstGeom>
          <a:noFill/>
          <a:ln w="9525">
            <a:solidFill>
              <a:schemeClr val="tx1"/>
            </a:solidFill>
            <a:miter lim="800000"/>
            <a:headEnd/>
            <a:tailEnd/>
          </a:ln>
          <a:effectLst/>
        </p:spPr>
        <p:txBody>
          <a:bodyPr>
            <a:spAutoFit/>
          </a:bodyPr>
          <a:lstStyle/>
          <a:p>
            <a:pPr>
              <a:spcBef>
                <a:spcPct val="50000"/>
              </a:spcBef>
            </a:pPr>
            <a:r>
              <a:rPr lang="en-US" sz="1400"/>
              <a:t>AAP National Cholesterol Education Program: </a:t>
            </a:r>
          </a:p>
          <a:p>
            <a:pPr>
              <a:spcBef>
                <a:spcPct val="50000"/>
              </a:spcBef>
            </a:pPr>
            <a:r>
              <a:rPr lang="en-US" sz="1400"/>
              <a:t>&lt; 170 mg/dl</a:t>
            </a:r>
            <a:endParaRPr lang="it-IT" sz="1400"/>
          </a:p>
        </p:txBody>
      </p:sp>
      <p:sp>
        <p:nvSpPr>
          <p:cNvPr id="78859" name="Line 11"/>
          <p:cNvSpPr>
            <a:spLocks noChangeShapeType="1"/>
          </p:cNvSpPr>
          <p:nvPr/>
        </p:nvSpPr>
        <p:spPr bwMode="auto">
          <a:xfrm flipV="1">
            <a:off x="3635375" y="4797425"/>
            <a:ext cx="2665413" cy="1295400"/>
          </a:xfrm>
          <a:prstGeom prst="line">
            <a:avLst/>
          </a:prstGeom>
          <a:noFill/>
          <a:ln w="9525">
            <a:solidFill>
              <a:srgbClr val="000000"/>
            </a:solidFill>
            <a:round/>
            <a:headEnd/>
            <a:tailEnd type="triangle" w="med" len="med"/>
          </a:ln>
          <a:effectLst/>
        </p:spPr>
        <p:txBody>
          <a:bodyPr/>
          <a:lstStyle/>
          <a:p>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57200" y="44450"/>
            <a:ext cx="8229600" cy="1139825"/>
          </a:xfrm>
        </p:spPr>
        <p:txBody>
          <a:bodyPr/>
          <a:lstStyle/>
          <a:p>
            <a:r>
              <a:rPr lang="it-IT" sz="4000"/>
              <a:t>TRANSAMINASI</a:t>
            </a:r>
          </a:p>
        </p:txBody>
      </p:sp>
      <p:sp>
        <p:nvSpPr>
          <p:cNvPr id="77827" name="Rectangle 3"/>
          <p:cNvSpPr>
            <a:spLocks noGrp="1" noChangeArrowheads="1"/>
          </p:cNvSpPr>
          <p:nvPr>
            <p:ph type="body" idx="1"/>
          </p:nvPr>
        </p:nvSpPr>
        <p:spPr>
          <a:xfrm>
            <a:off x="457200" y="1268413"/>
            <a:ext cx="8229600" cy="3341687"/>
          </a:xfrm>
        </p:spPr>
        <p:txBody>
          <a:bodyPr/>
          <a:lstStyle/>
          <a:p>
            <a:pPr algn="just">
              <a:lnSpc>
                <a:spcPct val="90000"/>
              </a:lnSpc>
              <a:buClr>
                <a:srgbClr val="FFFF00"/>
              </a:buClr>
            </a:pPr>
            <a:r>
              <a:rPr lang="it-IT" sz="2400"/>
              <a:t>Dosaggio di ALT</a:t>
            </a:r>
          </a:p>
          <a:p>
            <a:pPr algn="just">
              <a:lnSpc>
                <a:spcPct val="90000"/>
              </a:lnSpc>
              <a:buFont typeface="Wingdings" pitchFamily="2" charset="2"/>
              <a:buNone/>
            </a:pPr>
            <a:r>
              <a:rPr lang="it-IT" sz="2400"/>
              <a:t>                se &gt;40 UI/L è suggerito un approfondimento diagnostico mediante:</a:t>
            </a:r>
          </a:p>
          <a:p>
            <a:pPr algn="just">
              <a:lnSpc>
                <a:spcPct val="90000"/>
              </a:lnSpc>
              <a:buFont typeface="Wingdings" pitchFamily="2" charset="2"/>
              <a:buNone/>
            </a:pPr>
            <a:r>
              <a:rPr lang="it-IT" sz="2400"/>
              <a:t>• AST, gamma-GT</a:t>
            </a:r>
          </a:p>
          <a:p>
            <a:pPr algn="just">
              <a:lnSpc>
                <a:spcPct val="90000"/>
              </a:lnSpc>
              <a:buFont typeface="Wingdings" pitchFamily="2" charset="2"/>
              <a:buNone/>
            </a:pPr>
            <a:r>
              <a:rPr lang="it-IT" sz="2400"/>
              <a:t>• ecografia epatica</a:t>
            </a:r>
          </a:p>
          <a:p>
            <a:pPr algn="just">
              <a:lnSpc>
                <a:spcPct val="90000"/>
              </a:lnSpc>
              <a:buFont typeface="Wingdings" pitchFamily="2" charset="2"/>
              <a:buNone/>
            </a:pPr>
            <a:r>
              <a:rPr lang="it-IT" sz="2400"/>
              <a:t>• diagnosi differenziale di epatite</a:t>
            </a:r>
          </a:p>
        </p:txBody>
      </p:sp>
      <p:sp>
        <p:nvSpPr>
          <p:cNvPr id="77829" name="AutoShape 5"/>
          <p:cNvSpPr>
            <a:spLocks noChangeArrowheads="1"/>
          </p:cNvSpPr>
          <p:nvPr/>
        </p:nvSpPr>
        <p:spPr bwMode="auto">
          <a:xfrm>
            <a:off x="900113" y="1773238"/>
            <a:ext cx="647700" cy="287337"/>
          </a:xfrm>
          <a:prstGeom prst="curvedRightArrow">
            <a:avLst>
              <a:gd name="adj1" fmla="val 20000"/>
              <a:gd name="adj2" fmla="val 40000"/>
              <a:gd name="adj3" fmla="val 75138"/>
            </a:avLst>
          </a:prstGeom>
          <a:solidFill>
            <a:schemeClr val="tx1"/>
          </a:solidFill>
          <a:ln w="9525">
            <a:solidFill>
              <a:schemeClr val="tx1"/>
            </a:solidFill>
            <a:miter lim="800000"/>
            <a:headEnd/>
            <a:tailEnd/>
          </a:ln>
          <a:effectLst/>
        </p:spPr>
        <p:txBody>
          <a:bodyPr wrap="none" anchor="ctr"/>
          <a:lstStyle/>
          <a:p>
            <a:pPr algn="ctr"/>
            <a:endParaRPr lang="en-US"/>
          </a:p>
        </p:txBody>
      </p:sp>
      <p:sp>
        <p:nvSpPr>
          <p:cNvPr id="77830" name="Text Box 6"/>
          <p:cNvSpPr txBox="1">
            <a:spLocks noChangeArrowheads="1"/>
          </p:cNvSpPr>
          <p:nvPr/>
        </p:nvSpPr>
        <p:spPr bwMode="auto">
          <a:xfrm>
            <a:off x="755650" y="4581525"/>
            <a:ext cx="4176713" cy="1370013"/>
          </a:xfrm>
          <a:prstGeom prst="rect">
            <a:avLst/>
          </a:prstGeom>
          <a:noFill/>
          <a:ln w="9525">
            <a:noFill/>
            <a:miter lim="800000"/>
            <a:headEnd/>
            <a:tailEnd/>
          </a:ln>
          <a:effectLst/>
        </p:spPr>
        <p:txBody>
          <a:bodyPr>
            <a:spAutoFit/>
          </a:bodyPr>
          <a:lstStyle/>
          <a:p>
            <a:pPr>
              <a:spcBef>
                <a:spcPct val="50000"/>
              </a:spcBef>
            </a:pPr>
            <a:r>
              <a:rPr lang="it-IT" sz="2400" b="1" i="1">
                <a:effectLst>
                  <a:outerShdw blurRad="38100" dist="38100" dir="2700000" algn="tl">
                    <a:srgbClr val="000000"/>
                  </a:outerShdw>
                </a:effectLst>
              </a:rPr>
              <a:t>Diagnosi precoce NAFDL</a:t>
            </a:r>
          </a:p>
          <a:p>
            <a:pPr>
              <a:spcBef>
                <a:spcPct val="50000"/>
              </a:spcBef>
            </a:pPr>
            <a:r>
              <a:rPr lang="it-IT" sz="2400" b="1" i="1">
                <a:effectLst>
                  <a:outerShdw blurRad="38100" dist="38100" dir="2700000" algn="tl">
                    <a:srgbClr val="000000"/>
                  </a:outerShdw>
                </a:effectLst>
              </a:rPr>
              <a:t> (non-alcholic fatty liver disease)</a:t>
            </a:r>
          </a:p>
        </p:txBody>
      </p:sp>
      <p:sp>
        <p:nvSpPr>
          <p:cNvPr id="77831" name="AutoShape 7"/>
          <p:cNvSpPr>
            <a:spLocks noChangeArrowheads="1"/>
          </p:cNvSpPr>
          <p:nvPr/>
        </p:nvSpPr>
        <p:spPr bwMode="auto">
          <a:xfrm>
            <a:off x="2484438" y="3789363"/>
            <a:ext cx="503237" cy="576262"/>
          </a:xfrm>
          <a:prstGeom prst="downArrow">
            <a:avLst>
              <a:gd name="adj1" fmla="val 50000"/>
              <a:gd name="adj2" fmla="val 28628"/>
            </a:avLst>
          </a:prstGeom>
          <a:solidFill>
            <a:schemeClr val="tx1"/>
          </a:solidFill>
          <a:ln w="9525">
            <a:solidFill>
              <a:schemeClr val="tx1"/>
            </a:solidFill>
            <a:miter lim="800000"/>
            <a:headEnd/>
            <a:tailEnd/>
          </a:ln>
          <a:effectLst/>
        </p:spPr>
        <p:txBody>
          <a:bodyPr wrap="none" anchor="ctr"/>
          <a:lstStyle/>
          <a:p>
            <a:endParaRPr lang="en-US"/>
          </a:p>
        </p:txBody>
      </p:sp>
      <p:pic>
        <p:nvPicPr>
          <p:cNvPr id="77837" name="Picture 13" descr="nafld"/>
          <p:cNvPicPr>
            <a:picLocks noChangeAspect="1" noChangeArrowheads="1"/>
          </p:cNvPicPr>
          <p:nvPr/>
        </p:nvPicPr>
        <p:blipFill>
          <a:blip r:embed="rId3" cstate="print"/>
          <a:srcRect/>
          <a:stretch>
            <a:fillRect/>
          </a:stretch>
        </p:blipFill>
        <p:spPr bwMode="auto">
          <a:xfrm>
            <a:off x="5038725" y="4005263"/>
            <a:ext cx="3925888" cy="2209800"/>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457200" y="115888"/>
            <a:ext cx="8229600" cy="1139825"/>
          </a:xfrm>
        </p:spPr>
        <p:txBody>
          <a:bodyPr/>
          <a:lstStyle/>
          <a:p>
            <a:r>
              <a:rPr lang="it-IT" sz="4000"/>
              <a:t>NAFLD: diagnosi</a:t>
            </a:r>
          </a:p>
        </p:txBody>
      </p:sp>
      <p:pic>
        <p:nvPicPr>
          <p:cNvPr id="80902" name="Picture 6"/>
          <p:cNvPicPr>
            <a:picLocks noChangeAspect="1" noChangeArrowheads="1"/>
          </p:cNvPicPr>
          <p:nvPr>
            <p:ph type="body" idx="1"/>
          </p:nvPr>
        </p:nvPicPr>
        <p:blipFill>
          <a:blip r:embed="rId3" cstate="print"/>
          <a:srcRect/>
          <a:stretch>
            <a:fillRect/>
          </a:stretch>
        </p:blipFill>
        <p:spPr>
          <a:xfrm>
            <a:off x="611188" y="1412875"/>
            <a:ext cx="6319837" cy="4830763"/>
          </a:xfrm>
          <a:noFill/>
          <a:ln/>
        </p:spPr>
      </p:pic>
      <p:sp>
        <p:nvSpPr>
          <p:cNvPr id="80903" name="Text Box 7"/>
          <p:cNvSpPr txBox="1">
            <a:spLocks noChangeArrowheads="1"/>
          </p:cNvSpPr>
          <p:nvPr/>
        </p:nvSpPr>
        <p:spPr bwMode="auto">
          <a:xfrm>
            <a:off x="7019925" y="5589588"/>
            <a:ext cx="2089150" cy="1049337"/>
          </a:xfrm>
          <a:prstGeom prst="rect">
            <a:avLst/>
          </a:prstGeom>
          <a:noFill/>
          <a:ln w="9525">
            <a:noFill/>
            <a:miter lim="800000"/>
            <a:headEnd/>
            <a:tailEnd/>
          </a:ln>
          <a:effectLst/>
        </p:spPr>
        <p:txBody>
          <a:bodyPr>
            <a:spAutoFit/>
          </a:bodyPr>
          <a:lstStyle/>
          <a:p>
            <a:pPr>
              <a:spcBef>
                <a:spcPct val="50000"/>
              </a:spcBef>
            </a:pPr>
            <a:r>
              <a:rPr lang="it-IT" sz="1400" b="1">
                <a:effectLst>
                  <a:outerShdw blurRad="38100" dist="38100" dir="2700000" algn="tl">
                    <a:srgbClr val="000000"/>
                  </a:outerShdw>
                </a:effectLst>
              </a:rPr>
              <a:t>Rivista Italiana di Pediatria Ospedaliera, Gennaio 2010</a:t>
            </a:r>
            <a:endParaRPr lang="it-IT" sz="1400">
              <a:effectLst>
                <a:outerShdw blurRad="38100" dist="38100" dir="2700000" algn="tl">
                  <a:srgbClr val="000000"/>
                </a:outerShdw>
              </a:effectLst>
            </a:endParaRPr>
          </a:p>
          <a:p>
            <a:pPr>
              <a:spcBef>
                <a:spcPct val="50000"/>
              </a:spcBef>
            </a:pPr>
            <a:endParaRPr lang="it-IT" sz="1400">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457200" y="-26988"/>
            <a:ext cx="8229600" cy="1139826"/>
          </a:xfrm>
        </p:spPr>
        <p:txBody>
          <a:bodyPr/>
          <a:lstStyle/>
          <a:p>
            <a:r>
              <a:rPr lang="it-IT" sz="4000"/>
              <a:t>ORMONI TIROIDEI</a:t>
            </a:r>
          </a:p>
        </p:txBody>
      </p:sp>
      <p:pic>
        <p:nvPicPr>
          <p:cNvPr id="105477" name="Picture 5"/>
          <p:cNvPicPr>
            <a:picLocks noChangeAspect="1" noChangeArrowheads="1"/>
          </p:cNvPicPr>
          <p:nvPr/>
        </p:nvPicPr>
        <p:blipFill>
          <a:blip r:embed="rId3" cstate="print"/>
          <a:srcRect/>
          <a:stretch>
            <a:fillRect/>
          </a:stretch>
        </p:blipFill>
        <p:spPr bwMode="auto">
          <a:xfrm>
            <a:off x="1187450" y="3068638"/>
            <a:ext cx="6654800" cy="3586162"/>
          </a:xfrm>
          <a:prstGeom prst="rect">
            <a:avLst/>
          </a:prstGeom>
          <a:noFill/>
          <a:ln w="9525">
            <a:noFill/>
            <a:miter lim="800000"/>
            <a:headEnd/>
            <a:tailEnd/>
          </a:ln>
          <a:effectLst/>
        </p:spPr>
      </p:pic>
      <p:sp>
        <p:nvSpPr>
          <p:cNvPr id="105479" name="Text Box 7"/>
          <p:cNvSpPr txBox="1">
            <a:spLocks noChangeArrowheads="1"/>
          </p:cNvSpPr>
          <p:nvPr/>
        </p:nvSpPr>
        <p:spPr bwMode="auto">
          <a:xfrm>
            <a:off x="755650" y="1052513"/>
            <a:ext cx="7704138" cy="1616075"/>
          </a:xfrm>
          <a:prstGeom prst="rect">
            <a:avLst/>
          </a:prstGeom>
          <a:noFill/>
          <a:ln w="9525">
            <a:noFill/>
            <a:miter lim="800000"/>
            <a:headEnd/>
            <a:tailEnd/>
          </a:ln>
          <a:effectLst/>
        </p:spPr>
        <p:txBody>
          <a:bodyPr>
            <a:spAutoFit/>
          </a:bodyPr>
          <a:lstStyle/>
          <a:p>
            <a:pPr algn="just">
              <a:spcBef>
                <a:spcPct val="50000"/>
              </a:spcBef>
              <a:buFont typeface="Wingdings" pitchFamily="2" charset="2"/>
              <a:buChar char="Ø"/>
            </a:pPr>
            <a:r>
              <a:rPr lang="it-IT" sz="2000"/>
              <a:t> </a:t>
            </a:r>
            <a:r>
              <a:rPr lang="it-IT" sz="2000">
                <a:effectLst>
                  <a:outerShdw blurRad="38100" dist="38100" dir="2700000" algn="tl">
                    <a:srgbClr val="000000"/>
                  </a:outerShdw>
                </a:effectLst>
              </a:rPr>
              <a:t>L’AAP non ne raccomanda il dosaggio di routine perché considera l’ipotiroidismo una causa rara di obesità</a:t>
            </a:r>
          </a:p>
          <a:p>
            <a:pPr algn="just">
              <a:buFont typeface="Wingdings" pitchFamily="2" charset="2"/>
              <a:buChar char="Ø"/>
            </a:pPr>
            <a:r>
              <a:rPr lang="it-IT" sz="2000">
                <a:effectLst>
                  <a:outerShdw blurRad="38100" dist="38100" dir="2700000" algn="tl">
                    <a:srgbClr val="000000"/>
                  </a:outerShdw>
                </a:effectLst>
              </a:rPr>
              <a:t>  gli ormoni tiroidei periferici (T3, T4) e il TSH sono moderatamenteaumentati nei bambini obesi ma con  la riduzione di peso si assiste alla riduzione di T3 e T4</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57200" y="-100013"/>
            <a:ext cx="8229600" cy="1139826"/>
          </a:xfrm>
        </p:spPr>
        <p:txBody>
          <a:bodyPr/>
          <a:lstStyle/>
          <a:p>
            <a:r>
              <a:rPr lang="it-IT" sz="3600"/>
              <a:t>DEFICIT FERRO</a:t>
            </a:r>
          </a:p>
        </p:txBody>
      </p:sp>
      <p:pic>
        <p:nvPicPr>
          <p:cNvPr id="87044" name="Picture 4"/>
          <p:cNvPicPr>
            <a:picLocks noChangeAspect="1" noChangeArrowheads="1"/>
          </p:cNvPicPr>
          <p:nvPr>
            <p:ph type="body" idx="1"/>
          </p:nvPr>
        </p:nvPicPr>
        <p:blipFill>
          <a:blip r:embed="rId3" cstate="print"/>
          <a:srcRect/>
          <a:stretch>
            <a:fillRect/>
          </a:stretch>
        </p:blipFill>
        <p:spPr>
          <a:xfrm>
            <a:off x="2411413" y="3860800"/>
            <a:ext cx="3457575" cy="2700338"/>
          </a:xfrm>
          <a:noFill/>
          <a:ln/>
        </p:spPr>
      </p:pic>
      <p:sp>
        <p:nvSpPr>
          <p:cNvPr id="87046" name="Text Box 6"/>
          <p:cNvSpPr txBox="1">
            <a:spLocks noChangeArrowheads="1"/>
          </p:cNvSpPr>
          <p:nvPr/>
        </p:nvSpPr>
        <p:spPr bwMode="auto">
          <a:xfrm>
            <a:off x="6227763" y="6219825"/>
            <a:ext cx="2808287" cy="304800"/>
          </a:xfrm>
          <a:prstGeom prst="rect">
            <a:avLst/>
          </a:prstGeom>
          <a:noFill/>
          <a:ln w="9525">
            <a:noFill/>
            <a:miter lim="800000"/>
            <a:headEnd/>
            <a:tailEnd/>
          </a:ln>
          <a:effectLst/>
        </p:spPr>
        <p:txBody>
          <a:bodyPr>
            <a:spAutoFit/>
          </a:bodyPr>
          <a:lstStyle/>
          <a:p>
            <a:pPr>
              <a:spcBef>
                <a:spcPct val="50000"/>
              </a:spcBef>
            </a:pPr>
            <a:r>
              <a:rPr lang="it-IT" sz="1400">
                <a:effectLst>
                  <a:outerShdw blurRad="38100" dist="38100" dir="2700000" algn="tl">
                    <a:srgbClr val="000000"/>
                  </a:outerShdw>
                </a:effectLst>
              </a:rPr>
              <a:t>Nead KG et al, Pediatrics 2004</a:t>
            </a:r>
          </a:p>
        </p:txBody>
      </p:sp>
      <p:sp>
        <p:nvSpPr>
          <p:cNvPr id="87048" name="Text Box 8"/>
          <p:cNvSpPr txBox="1">
            <a:spLocks noChangeArrowheads="1"/>
          </p:cNvSpPr>
          <p:nvPr/>
        </p:nvSpPr>
        <p:spPr bwMode="auto">
          <a:xfrm>
            <a:off x="323850" y="908050"/>
            <a:ext cx="8640763" cy="2835275"/>
          </a:xfrm>
          <a:prstGeom prst="rect">
            <a:avLst/>
          </a:prstGeom>
          <a:noFill/>
          <a:ln w="9525">
            <a:noFill/>
            <a:miter lim="800000"/>
            <a:headEnd/>
            <a:tailEnd/>
          </a:ln>
          <a:effectLst/>
        </p:spPr>
        <p:txBody>
          <a:bodyPr>
            <a:spAutoFit/>
          </a:bodyPr>
          <a:lstStyle/>
          <a:p>
            <a:pPr algn="just">
              <a:spcBef>
                <a:spcPct val="50000"/>
              </a:spcBef>
              <a:buFont typeface="Wingdings" pitchFamily="2" charset="2"/>
              <a:buChar char="Ø"/>
            </a:pPr>
            <a:r>
              <a:rPr lang="en-US" sz="2000">
                <a:effectLst>
                  <a:outerShdw blurRad="38100" dist="38100" dir="2700000" algn="tl">
                    <a:srgbClr val="000000"/>
                  </a:outerShdw>
                </a:effectLst>
              </a:rPr>
              <a:t> la prevalenza del deficit di ferro è maggiore nei soggetti tra 12-16 aa (4.7%), seguito da 2-5 aa (2.3%) e 6-11 aa (1.8%)</a:t>
            </a:r>
          </a:p>
          <a:p>
            <a:pPr algn="just">
              <a:spcBef>
                <a:spcPct val="50000"/>
              </a:spcBef>
              <a:buFont typeface="Wingdings" pitchFamily="2" charset="2"/>
              <a:buChar char="Ø"/>
            </a:pPr>
            <a:r>
              <a:rPr lang="en-US" sz="2000">
                <a:effectLst>
                  <a:outerShdw blurRad="38100" dist="38100" dir="2700000" algn="tl">
                    <a:srgbClr val="000000"/>
                  </a:outerShdw>
                </a:effectLst>
              </a:rPr>
              <a:t>la prevalenza del deficit di ferro aumenta con  l’incremento del BMI (normopeso 2.1%, a rischio di sovrappeso 5.3%, sovrappeso 5.5%)</a:t>
            </a:r>
          </a:p>
          <a:p>
            <a:pPr algn="just">
              <a:spcBef>
                <a:spcPct val="50000"/>
              </a:spcBef>
              <a:buFont typeface="Wingdings" pitchFamily="2" charset="2"/>
              <a:buChar char="Ø"/>
            </a:pPr>
            <a:r>
              <a:rPr lang="en-US" sz="2000">
                <a:effectLst>
                  <a:outerShdw blurRad="38100" dist="38100" dir="2700000" algn="tl">
                    <a:srgbClr val="000000"/>
                  </a:outerShdw>
                </a:effectLst>
              </a:rPr>
              <a:t> I bambini a rischio di sovrappeso e sovrappeso hanno una probabilità quasi doppia di presentare deficit di ferro (odds ratio 2.0; 95% intervallo di confidenza 1.2–3.5; odds ratio: 2.3; 95% intervallo di confidenza 1.4 –3.9; rispettivamente) rispetto ai bambini normopeso</a:t>
            </a:r>
            <a:endParaRPr lang="it-IT" sz="2000">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9" name="Picture 5" descr="bambini-obesi-cane-sharpei-anne-geddes_o_ah"/>
          <p:cNvPicPr>
            <a:picLocks noChangeAspect="1" noChangeArrowheads="1"/>
          </p:cNvPicPr>
          <p:nvPr/>
        </p:nvPicPr>
        <p:blipFill>
          <a:blip r:embed="rId3" cstate="print"/>
          <a:srcRect/>
          <a:stretch>
            <a:fillRect/>
          </a:stretch>
        </p:blipFill>
        <p:spPr bwMode="auto">
          <a:xfrm>
            <a:off x="1547813" y="476250"/>
            <a:ext cx="6337300" cy="4749800"/>
          </a:xfrm>
          <a:prstGeom prst="rect">
            <a:avLst/>
          </a:prstGeom>
          <a:noFill/>
        </p:spPr>
      </p:pic>
      <p:sp>
        <p:nvSpPr>
          <p:cNvPr id="108550" name="WordArt 6"/>
          <p:cNvSpPr>
            <a:spLocks noChangeArrowheads="1" noChangeShapeType="1" noTextEdit="1"/>
          </p:cNvSpPr>
          <p:nvPr/>
        </p:nvSpPr>
        <p:spPr bwMode="auto">
          <a:xfrm>
            <a:off x="1609725" y="5554663"/>
            <a:ext cx="5924550" cy="611187"/>
          </a:xfrm>
          <a:prstGeom prst="rect">
            <a:avLst/>
          </a:prstGeom>
        </p:spPr>
        <p:txBody>
          <a:bodyPr wrap="none" fromWordArt="1">
            <a:prstTxWarp prst="textCanDown">
              <a:avLst>
                <a:gd name="adj" fmla="val 33333"/>
              </a:avLst>
            </a:prstTxWarp>
          </a:bodyPr>
          <a:lstStyle/>
          <a:p>
            <a:pPr algn="ctr"/>
            <a:r>
              <a:rPr lang="en-US" sz="3600" kern="10">
                <a:ln w="9525">
                  <a:solidFill>
                    <a:srgbClr val="000000"/>
                  </a:solidFill>
                  <a:round/>
                  <a:headEnd/>
                  <a:tailEnd/>
                </a:ln>
                <a:solidFill>
                  <a:srgbClr val="0000FF"/>
                </a:solidFill>
                <a:latin typeface="Times New Roman"/>
                <a:cs typeface="Times New Roman"/>
              </a:rPr>
              <a:t>GRAZIE PER L'ATTENZIONE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68313" y="115888"/>
            <a:ext cx="8229600" cy="1139825"/>
          </a:xfrm>
        </p:spPr>
        <p:txBody>
          <a:bodyPr/>
          <a:lstStyle/>
          <a:p>
            <a:r>
              <a:rPr lang="it-IT" sz="4000"/>
              <a:t>ANAMNESI</a:t>
            </a:r>
          </a:p>
        </p:txBody>
      </p:sp>
      <p:sp>
        <p:nvSpPr>
          <p:cNvPr id="115715" name="Rectangle 3"/>
          <p:cNvSpPr>
            <a:spLocks noGrp="1" noChangeArrowheads="1"/>
          </p:cNvSpPr>
          <p:nvPr>
            <p:ph type="body" idx="1"/>
          </p:nvPr>
        </p:nvSpPr>
        <p:spPr>
          <a:xfrm>
            <a:off x="457200" y="1196975"/>
            <a:ext cx="8229600" cy="5068888"/>
          </a:xfrm>
        </p:spPr>
        <p:txBody>
          <a:bodyPr/>
          <a:lstStyle/>
          <a:p>
            <a:pPr algn="just">
              <a:lnSpc>
                <a:spcPct val="80000"/>
              </a:lnSpc>
              <a:buClr>
                <a:srgbClr val="FFFF00"/>
              </a:buClr>
            </a:pPr>
            <a:r>
              <a:rPr lang="it-IT" sz="2400">
                <a:solidFill>
                  <a:srgbClr val="FFFF00"/>
                </a:solidFill>
              </a:rPr>
              <a:t>Abitudini di vita:</a:t>
            </a:r>
          </a:p>
          <a:p>
            <a:pPr algn="just">
              <a:lnSpc>
                <a:spcPct val="80000"/>
              </a:lnSpc>
              <a:buClr>
                <a:schemeClr val="tx1"/>
              </a:buClr>
              <a:buFontTx/>
              <a:buChar char="•"/>
            </a:pPr>
            <a:r>
              <a:rPr lang="it-IT" sz="2400"/>
              <a:t>attività motoria (attività fisica spontanea e programmata)</a:t>
            </a:r>
          </a:p>
          <a:p>
            <a:pPr algn="just">
              <a:lnSpc>
                <a:spcPct val="80000"/>
              </a:lnSpc>
              <a:buClr>
                <a:schemeClr val="tx1"/>
              </a:buClr>
              <a:buFontTx/>
              <a:buChar char="•"/>
            </a:pPr>
            <a:r>
              <a:rPr lang="it-IT" sz="2400"/>
              <a:t>abitudini sedentarie (TV, video-giochi, computer, ore di studio post-scolastico)</a:t>
            </a:r>
          </a:p>
          <a:p>
            <a:pPr algn="just">
              <a:lnSpc>
                <a:spcPct val="80000"/>
              </a:lnSpc>
              <a:buClr>
                <a:schemeClr val="tx1"/>
              </a:buClr>
              <a:buFontTx/>
              <a:buChar char="•"/>
            </a:pPr>
            <a:r>
              <a:rPr lang="it-IT" sz="2400"/>
              <a:t>abitudine al fumo, consumo di alcool e altre sostanze negli adolescenti</a:t>
            </a:r>
          </a:p>
          <a:p>
            <a:pPr algn="just">
              <a:lnSpc>
                <a:spcPct val="80000"/>
              </a:lnSpc>
              <a:buClr>
                <a:srgbClr val="FFFF00"/>
              </a:buClr>
              <a:buFont typeface="Wingdings" pitchFamily="2" charset="2"/>
              <a:buNone/>
            </a:pPr>
            <a:endParaRPr lang="it-IT" sz="900"/>
          </a:p>
          <a:p>
            <a:pPr algn="just">
              <a:lnSpc>
                <a:spcPct val="80000"/>
              </a:lnSpc>
              <a:buClr>
                <a:srgbClr val="FFFF00"/>
              </a:buClr>
            </a:pPr>
            <a:r>
              <a:rPr lang="it-IT" sz="2400">
                <a:solidFill>
                  <a:srgbClr val="FFFF00"/>
                </a:solidFill>
              </a:rPr>
              <a:t>Anamnesi patologica:</a:t>
            </a:r>
          </a:p>
          <a:p>
            <a:pPr algn="just">
              <a:lnSpc>
                <a:spcPct val="80000"/>
              </a:lnSpc>
              <a:buClr>
                <a:schemeClr val="tx1"/>
              </a:buClr>
              <a:buFontTx/>
              <a:buChar char="•"/>
            </a:pPr>
            <a:r>
              <a:rPr lang="it-IT" sz="2400"/>
              <a:t>epoca di comparsa del sovrappeso e incremento ponderale/anno</a:t>
            </a:r>
          </a:p>
          <a:p>
            <a:pPr algn="just">
              <a:lnSpc>
                <a:spcPct val="80000"/>
              </a:lnSpc>
              <a:buClr>
                <a:schemeClr val="tx1"/>
              </a:buClr>
              <a:buFontTx/>
              <a:buChar char="•"/>
            </a:pPr>
            <a:r>
              <a:rPr lang="it-IT" sz="2400"/>
              <a:t>eventuali pregressi tentativi di riduzione del sovrappeso ed aspettative del paziente nei riguardi del calo ponderale</a:t>
            </a:r>
          </a:p>
          <a:p>
            <a:pPr algn="just">
              <a:lnSpc>
                <a:spcPct val="80000"/>
              </a:lnSpc>
              <a:buClr>
                <a:schemeClr val="tx1"/>
              </a:buClr>
              <a:buFontTx/>
              <a:buChar char="•"/>
            </a:pPr>
            <a:r>
              <a:rPr lang="it-IT" sz="2400"/>
              <a:t>eventuale presenza di DCA</a:t>
            </a:r>
          </a:p>
          <a:p>
            <a:pPr algn="just">
              <a:lnSpc>
                <a:spcPct val="80000"/>
              </a:lnSpc>
              <a:buFontTx/>
              <a:buNone/>
            </a:pPr>
            <a:endParaRPr lang="it-IT" sz="900"/>
          </a:p>
          <a:p>
            <a:pPr algn="just">
              <a:lnSpc>
                <a:spcPct val="80000"/>
              </a:lnSpc>
              <a:buClr>
                <a:srgbClr val="FFFF00"/>
              </a:buClr>
            </a:pPr>
            <a:r>
              <a:rPr lang="it-IT" sz="2400">
                <a:solidFill>
                  <a:srgbClr val="FFFF00"/>
                </a:solidFill>
              </a:rPr>
              <a:t>Anamnesi nutrizionale</a:t>
            </a:r>
          </a:p>
          <a:p>
            <a:pPr algn="just">
              <a:lnSpc>
                <a:spcPct val="80000"/>
              </a:lnSpc>
              <a:buFontTx/>
              <a:buChar char="-"/>
            </a:pPr>
            <a:endParaRPr lang="it-IT" sz="2400">
              <a:solidFill>
                <a:srgbClr val="FFFF00"/>
              </a:solidFill>
            </a:endParaRPr>
          </a:p>
          <a:p>
            <a:pPr>
              <a:lnSpc>
                <a:spcPct val="80000"/>
              </a:lnSpc>
            </a:pPr>
            <a:endParaRPr lang="it-IT" sz="24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457200" y="115888"/>
            <a:ext cx="8229600" cy="1139825"/>
          </a:xfrm>
        </p:spPr>
        <p:txBody>
          <a:bodyPr/>
          <a:lstStyle/>
          <a:p>
            <a:r>
              <a:rPr lang="it-IT" sz="4000"/>
              <a:t>ESAME CLINICO</a:t>
            </a:r>
          </a:p>
        </p:txBody>
      </p:sp>
      <p:sp>
        <p:nvSpPr>
          <p:cNvPr id="117763" name="Rectangle 3"/>
          <p:cNvSpPr>
            <a:spLocks noGrp="1" noChangeArrowheads="1"/>
          </p:cNvSpPr>
          <p:nvPr>
            <p:ph type="body" idx="1"/>
          </p:nvPr>
        </p:nvSpPr>
        <p:spPr>
          <a:xfrm>
            <a:off x="457200" y="1268413"/>
            <a:ext cx="8229600" cy="4857750"/>
          </a:xfrm>
        </p:spPr>
        <p:txBody>
          <a:bodyPr/>
          <a:lstStyle/>
          <a:p>
            <a:pPr algn="just">
              <a:lnSpc>
                <a:spcPct val="90000"/>
              </a:lnSpc>
              <a:buClr>
                <a:srgbClr val="FFFF00"/>
              </a:buClr>
            </a:pPr>
            <a:r>
              <a:rPr lang="it-IT" sz="2800">
                <a:solidFill>
                  <a:srgbClr val="FFFF00"/>
                </a:solidFill>
              </a:rPr>
              <a:t>Valutazione della composizione corporea</a:t>
            </a:r>
            <a:r>
              <a:rPr lang="it-IT" sz="2800"/>
              <a:t> (peso, altezza, BMI, circonferenze)</a:t>
            </a:r>
          </a:p>
          <a:p>
            <a:pPr algn="just">
              <a:lnSpc>
                <a:spcPct val="90000"/>
              </a:lnSpc>
              <a:buClr>
                <a:srgbClr val="FFFF00"/>
              </a:buClr>
              <a:buFont typeface="Wingdings" pitchFamily="2" charset="2"/>
              <a:buNone/>
            </a:pPr>
            <a:endParaRPr lang="it-IT" sz="900"/>
          </a:p>
          <a:p>
            <a:pPr algn="just">
              <a:lnSpc>
                <a:spcPct val="90000"/>
              </a:lnSpc>
              <a:buClr>
                <a:srgbClr val="FFFF00"/>
              </a:buClr>
            </a:pPr>
            <a:r>
              <a:rPr lang="it-IT" sz="2800">
                <a:solidFill>
                  <a:srgbClr val="FFFF00"/>
                </a:solidFill>
              </a:rPr>
              <a:t>Individuazione segni e sintomi di patologia associata all’obesità</a:t>
            </a:r>
            <a:r>
              <a:rPr lang="it-IT" sz="2800"/>
              <a:t> (ipertensione, acanthosis nigricans, anomalie scheletriche, OSA, oligomenorrea)</a:t>
            </a:r>
          </a:p>
          <a:p>
            <a:pPr algn="just">
              <a:lnSpc>
                <a:spcPct val="90000"/>
              </a:lnSpc>
              <a:buClr>
                <a:srgbClr val="FFFF00"/>
              </a:buClr>
              <a:buFont typeface="Wingdings" pitchFamily="2" charset="2"/>
              <a:buNone/>
            </a:pPr>
            <a:endParaRPr lang="it-IT" sz="900"/>
          </a:p>
          <a:p>
            <a:pPr algn="just">
              <a:lnSpc>
                <a:spcPct val="90000"/>
              </a:lnSpc>
              <a:buClr>
                <a:srgbClr val="FFFF00"/>
              </a:buClr>
            </a:pPr>
            <a:r>
              <a:rPr lang="it-IT" sz="2800">
                <a:solidFill>
                  <a:srgbClr val="FFFF00"/>
                </a:solidFill>
              </a:rPr>
              <a:t>Individuazione segni e sintomi per obesità secondaria</a:t>
            </a:r>
            <a:r>
              <a:rPr lang="it-IT" sz="2800"/>
              <a:t> (ipotiroidismo, dismorfismi, ritardo di accrescimento staturale, criptorchidismo, irsutismo, striae rubrae, ritardo dello sviluppo psicomotorio e delle capacità intellettive)</a:t>
            </a:r>
          </a:p>
          <a:p>
            <a:pPr>
              <a:lnSpc>
                <a:spcPct val="90000"/>
              </a:lnSpc>
            </a:pPr>
            <a:endParaRPr lang="it-IT" sz="28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r>
              <a:rPr lang="it-IT" sz="4000"/>
              <a:t>PESO e ALTEZZA</a:t>
            </a:r>
          </a:p>
        </p:txBody>
      </p:sp>
      <p:sp>
        <p:nvSpPr>
          <p:cNvPr id="119811" name="Rectangle 3"/>
          <p:cNvSpPr>
            <a:spLocks noGrp="1" noChangeArrowheads="1"/>
          </p:cNvSpPr>
          <p:nvPr>
            <p:ph type="body" idx="1"/>
          </p:nvPr>
        </p:nvSpPr>
        <p:spPr>
          <a:xfrm>
            <a:off x="457200" y="1711325"/>
            <a:ext cx="7931150" cy="4525963"/>
          </a:xfrm>
        </p:spPr>
        <p:txBody>
          <a:bodyPr/>
          <a:lstStyle/>
          <a:p>
            <a:pPr algn="just">
              <a:lnSpc>
                <a:spcPct val="90000"/>
              </a:lnSpc>
              <a:buClr>
                <a:srgbClr val="FFFF00"/>
              </a:buClr>
            </a:pPr>
            <a:r>
              <a:rPr lang="it-IT" sz="2400">
                <a:solidFill>
                  <a:srgbClr val="FFFF00"/>
                </a:solidFill>
              </a:rPr>
              <a:t>Peso:</a:t>
            </a:r>
            <a:r>
              <a:rPr lang="it-IT" sz="2400"/>
              <a:t> variabile antropometrica più comunemente rilevata; costituisce un indicatore grossolano della composizione corporea e del bilancio energetico</a:t>
            </a:r>
          </a:p>
          <a:p>
            <a:pPr algn="just">
              <a:lnSpc>
                <a:spcPct val="90000"/>
              </a:lnSpc>
              <a:buClr>
                <a:srgbClr val="FFFF00"/>
              </a:buClr>
              <a:buFont typeface="Wingdings" pitchFamily="2" charset="2"/>
              <a:buNone/>
            </a:pPr>
            <a:endParaRPr lang="it-IT" sz="800"/>
          </a:p>
          <a:p>
            <a:pPr algn="just">
              <a:lnSpc>
                <a:spcPct val="90000"/>
              </a:lnSpc>
              <a:buClr>
                <a:srgbClr val="FFFF00"/>
              </a:buClr>
            </a:pPr>
            <a:r>
              <a:rPr lang="it-IT" sz="2400">
                <a:solidFill>
                  <a:srgbClr val="FFFF00"/>
                </a:solidFill>
              </a:rPr>
              <a:t>Altezza</a:t>
            </a:r>
            <a:r>
              <a:rPr lang="it-IT" sz="2400"/>
              <a:t>: tra i principali indicatori della taglia corporea e della lunghezza ossea; importante per valutare lo stato nutrizionale del bambino</a:t>
            </a:r>
          </a:p>
          <a:p>
            <a:pPr algn="just">
              <a:lnSpc>
                <a:spcPct val="90000"/>
              </a:lnSpc>
              <a:buClr>
                <a:srgbClr val="FFFF00"/>
              </a:buClr>
              <a:buFont typeface="Wingdings" pitchFamily="2" charset="2"/>
              <a:buNone/>
            </a:pPr>
            <a:endParaRPr lang="it-IT" sz="800"/>
          </a:p>
          <a:p>
            <a:pPr algn="just">
              <a:lnSpc>
                <a:spcPct val="90000"/>
              </a:lnSpc>
              <a:buClr>
                <a:srgbClr val="FFFF00"/>
              </a:buClr>
            </a:pPr>
            <a:r>
              <a:rPr lang="it-IT" sz="2400"/>
              <a:t>La combinazione di peso ed altezza negli </a:t>
            </a:r>
            <a:r>
              <a:rPr lang="it-IT" sz="2400">
                <a:solidFill>
                  <a:srgbClr val="FFFF00"/>
                </a:solidFill>
              </a:rPr>
              <a:t>indici pondero-staturali</a:t>
            </a:r>
            <a:r>
              <a:rPr lang="it-IT" sz="2400"/>
              <a:t> consente una prima valutazione obiettiva della malnutrizione per difetto o per eccesso e delle turbe dell’accrescimento</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5410" name="Rectangle 2"/>
          <p:cNvSpPr>
            <a:spLocks noGrp="1" noRot="1" noChangeArrowheads="1"/>
          </p:cNvSpPr>
          <p:nvPr>
            <p:ph type="title" idx="4294967295"/>
          </p:nvPr>
        </p:nvSpPr>
        <p:spPr>
          <a:xfrm>
            <a:off x="395288" y="188913"/>
            <a:ext cx="8302625" cy="1079500"/>
          </a:xfrm>
        </p:spPr>
        <p:txBody>
          <a:bodyPr anchorCtr="0"/>
          <a:lstStyle/>
          <a:p>
            <a:r>
              <a:rPr lang="it-IT" sz="4000"/>
              <a:t>PESO: tecniche di misura</a:t>
            </a:r>
          </a:p>
        </p:txBody>
      </p:sp>
      <p:sp>
        <p:nvSpPr>
          <p:cNvPr id="1425426" name="Rectangle 18"/>
          <p:cNvSpPr>
            <a:spLocks noChangeArrowheads="1"/>
          </p:cNvSpPr>
          <p:nvPr/>
        </p:nvSpPr>
        <p:spPr bwMode="auto">
          <a:xfrm>
            <a:off x="649288" y="4967288"/>
            <a:ext cx="5435600" cy="1597025"/>
          </a:xfrm>
          <a:prstGeom prst="rect">
            <a:avLst/>
          </a:prstGeom>
          <a:noFill/>
          <a:ln w="38100" algn="ctr">
            <a:solidFill>
              <a:schemeClr val="tx1"/>
            </a:solidFill>
            <a:miter lim="800000"/>
            <a:headEnd/>
            <a:tailEnd/>
          </a:ln>
          <a:effectLst/>
        </p:spPr>
        <p:txBody>
          <a:bodyPr>
            <a:spAutoFit/>
          </a:bodyPr>
          <a:lstStyle/>
          <a:p>
            <a:r>
              <a:rPr lang="it-IT" sz="1600">
                <a:solidFill>
                  <a:srgbClr val="FFFF00"/>
                </a:solidFill>
                <a:effectLst>
                  <a:outerShdw blurRad="38100" dist="38100" dir="2700000" algn="tl">
                    <a:srgbClr val="000000"/>
                  </a:outerShdw>
                </a:effectLst>
                <a:cs typeface="Arial" charset="0"/>
              </a:rPr>
              <a:t>SOGGETTI PORTATORI DI HANDICAP</a:t>
            </a:r>
          </a:p>
          <a:p>
            <a:r>
              <a:rPr lang="it-IT" sz="1600">
                <a:solidFill>
                  <a:srgbClr val="FFFF00"/>
                </a:solidFill>
                <a:effectLst>
                  <a:outerShdw blurRad="38100" dist="38100" dir="2700000" algn="tl">
                    <a:srgbClr val="000000"/>
                  </a:outerShdw>
                </a:effectLst>
                <a:cs typeface="Arial" charset="0"/>
              </a:rPr>
              <a:t>che non possono mantenere la posizione eretta:</a:t>
            </a:r>
          </a:p>
          <a:p>
            <a:endParaRPr lang="it-IT" sz="1600">
              <a:solidFill>
                <a:srgbClr val="FF0000"/>
              </a:solidFill>
              <a:effectLst>
                <a:outerShdw blurRad="38100" dist="38100" dir="2700000" algn="tl">
                  <a:srgbClr val="000000"/>
                </a:outerShdw>
              </a:effectLst>
              <a:cs typeface="Arial" charset="0"/>
            </a:endParaRPr>
          </a:p>
          <a:p>
            <a:r>
              <a:rPr lang="it-IT" sz="1600">
                <a:effectLst>
                  <a:outerShdw blurRad="38100" dist="38100" dir="2700000" algn="tl">
                    <a:srgbClr val="000000"/>
                  </a:outerShdw>
                </a:effectLst>
                <a:cs typeface="Arial" charset="0"/>
              </a:rPr>
              <a:t>Pesati con una bilancia a sedia o a letto o in braccio al genitore, effettuando successivamente la sottrazione del peso del genitore.</a:t>
            </a:r>
          </a:p>
        </p:txBody>
      </p:sp>
      <p:sp>
        <p:nvSpPr>
          <p:cNvPr id="1425427" name="Rectangle 19"/>
          <p:cNvSpPr>
            <a:spLocks noChangeArrowheads="1"/>
          </p:cNvSpPr>
          <p:nvPr/>
        </p:nvSpPr>
        <p:spPr bwMode="auto">
          <a:xfrm>
            <a:off x="323850" y="1484313"/>
            <a:ext cx="3887788" cy="1593850"/>
          </a:xfrm>
          <a:prstGeom prst="rect">
            <a:avLst/>
          </a:prstGeom>
          <a:noFill/>
          <a:ln w="34925" algn="ctr">
            <a:solidFill>
              <a:schemeClr val="tx1"/>
            </a:solidFill>
            <a:miter lim="800000"/>
            <a:headEnd/>
            <a:tailEnd/>
          </a:ln>
          <a:effectLst/>
        </p:spPr>
        <p:txBody>
          <a:bodyPr>
            <a:spAutoFit/>
          </a:bodyPr>
          <a:lstStyle/>
          <a:p>
            <a:r>
              <a:rPr lang="it-IT" sz="1600">
                <a:solidFill>
                  <a:srgbClr val="FFFF00"/>
                </a:solidFill>
                <a:effectLst>
                  <a:outerShdw blurRad="38100" dist="38100" dir="2700000" algn="tl">
                    <a:srgbClr val="000000"/>
                  </a:outerShdw>
                </a:effectLst>
                <a:cs typeface="Arial" charset="0"/>
              </a:rPr>
              <a:t>NEONATO E LATTANTE:</a:t>
            </a:r>
          </a:p>
          <a:p>
            <a:endParaRPr lang="it-IT" sz="1600">
              <a:solidFill>
                <a:srgbClr val="FFFF00"/>
              </a:solidFill>
              <a:effectLst>
                <a:outerShdw blurRad="38100" dist="38100" dir="2700000" algn="tl">
                  <a:srgbClr val="000000"/>
                </a:outerShdw>
              </a:effectLst>
              <a:cs typeface="Arial" charset="0"/>
            </a:endParaRPr>
          </a:p>
          <a:p>
            <a:r>
              <a:rPr lang="it-IT" sz="1600">
                <a:effectLst>
                  <a:outerShdw blurRad="38100" dist="38100" dir="2700000" algn="tl">
                    <a:srgbClr val="000000"/>
                  </a:outerShdw>
                </a:effectLst>
                <a:cs typeface="Arial" charset="0"/>
              </a:rPr>
              <a:t>Utilizzo di apposita bilancia a pesi mobili o elettronica.</a:t>
            </a:r>
          </a:p>
          <a:p>
            <a:r>
              <a:rPr lang="it-IT" sz="1600">
                <a:effectLst>
                  <a:outerShdw blurRad="38100" dist="38100" dir="2700000" algn="tl">
                    <a:srgbClr val="000000"/>
                  </a:outerShdw>
                </a:effectLst>
                <a:cs typeface="Arial" charset="0"/>
              </a:rPr>
              <a:t>Soggetto nudo. </a:t>
            </a:r>
          </a:p>
          <a:p>
            <a:r>
              <a:rPr lang="it-IT" sz="1600">
                <a:effectLst>
                  <a:outerShdw blurRad="38100" dist="38100" dir="2700000" algn="tl">
                    <a:srgbClr val="000000"/>
                  </a:outerShdw>
                </a:effectLst>
                <a:cs typeface="Arial" charset="0"/>
              </a:rPr>
              <a:t>Approssimazione di 100 g.</a:t>
            </a:r>
          </a:p>
        </p:txBody>
      </p:sp>
      <p:sp>
        <p:nvSpPr>
          <p:cNvPr id="1425428" name="Rectangle 20"/>
          <p:cNvSpPr>
            <a:spLocks noChangeArrowheads="1"/>
          </p:cNvSpPr>
          <p:nvPr/>
        </p:nvSpPr>
        <p:spPr bwMode="auto">
          <a:xfrm>
            <a:off x="4500563" y="1517650"/>
            <a:ext cx="3167062" cy="3063875"/>
          </a:xfrm>
          <a:prstGeom prst="rect">
            <a:avLst/>
          </a:prstGeom>
          <a:noFill/>
          <a:ln w="38100" algn="ctr">
            <a:solidFill>
              <a:schemeClr val="tx1"/>
            </a:solidFill>
            <a:miter lim="800000"/>
            <a:headEnd/>
            <a:tailEnd/>
          </a:ln>
          <a:effectLst/>
        </p:spPr>
        <p:txBody>
          <a:bodyPr>
            <a:spAutoFit/>
          </a:bodyPr>
          <a:lstStyle/>
          <a:p>
            <a:r>
              <a:rPr lang="it-IT" sz="1600">
                <a:solidFill>
                  <a:srgbClr val="FFFF00"/>
                </a:solidFill>
                <a:effectLst>
                  <a:outerShdw blurRad="38100" dist="38100" dir="2700000" algn="tl">
                    <a:srgbClr val="000000"/>
                  </a:outerShdw>
                </a:effectLst>
                <a:cs typeface="Arial" charset="0"/>
              </a:rPr>
              <a:t>BAMBINI IN GRADO DI MANTENERE POSIZIONE ERETTA:</a:t>
            </a:r>
          </a:p>
          <a:p>
            <a:endParaRPr lang="it-IT" sz="1600">
              <a:solidFill>
                <a:srgbClr val="FFFF00"/>
              </a:solidFill>
              <a:effectLst>
                <a:outerShdw blurRad="38100" dist="38100" dir="2700000" algn="tl">
                  <a:srgbClr val="000000"/>
                </a:outerShdw>
              </a:effectLst>
              <a:cs typeface="Arial" charset="0"/>
            </a:endParaRPr>
          </a:p>
          <a:p>
            <a:r>
              <a:rPr lang="it-IT" sz="1600">
                <a:effectLst>
                  <a:outerShdw blurRad="38100" dist="38100" dir="2700000" algn="tl">
                    <a:srgbClr val="000000"/>
                  </a:outerShdw>
                </a:effectLst>
                <a:cs typeface="Arial" charset="0"/>
              </a:rPr>
              <a:t>Utilizzo di bilancia dotata di barra a pesi mobili o elettronica. </a:t>
            </a:r>
          </a:p>
          <a:p>
            <a:r>
              <a:rPr lang="it-IT" sz="1600">
                <a:effectLst>
                  <a:outerShdw blurRad="38100" dist="38100" dir="2700000" algn="tl">
                    <a:srgbClr val="000000"/>
                  </a:outerShdw>
                </a:effectLst>
                <a:cs typeface="Arial" charset="0"/>
              </a:rPr>
              <a:t>Operatore dietro la bilancia.</a:t>
            </a:r>
          </a:p>
          <a:p>
            <a:r>
              <a:rPr lang="it-IT" sz="1600">
                <a:effectLst>
                  <a:outerShdw blurRad="38100" dist="38100" dir="2700000" algn="tl">
                    <a:srgbClr val="000000"/>
                  </a:outerShdw>
                </a:effectLst>
                <a:cs typeface="Arial" charset="0"/>
              </a:rPr>
              <a:t>Soggetto nudo (o con biancheria intima leggera), con piedi posizionati al centro della piattaforma della bilancia.</a:t>
            </a:r>
          </a:p>
          <a:p>
            <a:r>
              <a:rPr lang="it-IT" sz="1600">
                <a:effectLst>
                  <a:outerShdw blurRad="38100" dist="38100" dir="2700000" algn="tl">
                    <a:srgbClr val="000000"/>
                  </a:outerShdw>
                </a:effectLst>
                <a:cs typeface="Arial" charset="0"/>
              </a:rPr>
              <a:t>Approssimazione di 100 g.</a:t>
            </a:r>
          </a:p>
        </p:txBody>
      </p:sp>
      <p:pic>
        <p:nvPicPr>
          <p:cNvPr id="120838" name="Picture 21" descr="bilancia-elettronica-neonati"/>
          <p:cNvPicPr>
            <a:picLocks noChangeAspect="1" noChangeArrowheads="1"/>
          </p:cNvPicPr>
          <p:nvPr>
            <p:ph sz="quarter" idx="4294967295"/>
          </p:nvPr>
        </p:nvPicPr>
        <p:blipFill>
          <a:blip r:embed="rId3" cstate="print"/>
          <a:srcRect/>
          <a:stretch>
            <a:fillRect/>
          </a:stretch>
        </p:blipFill>
        <p:spPr>
          <a:xfrm>
            <a:off x="323850" y="3068638"/>
            <a:ext cx="3902075" cy="1512887"/>
          </a:xfrm>
          <a:noFill/>
        </p:spPr>
      </p:pic>
      <p:pic>
        <p:nvPicPr>
          <p:cNvPr id="120839" name="Picture 22" descr="Bilancia%20nuova%20Fert%20con%20altimetro%20-%20meccaniaca"/>
          <p:cNvPicPr>
            <a:picLocks noChangeAspect="1" noChangeArrowheads="1"/>
          </p:cNvPicPr>
          <p:nvPr>
            <p:ph sz="half" idx="4294967295"/>
          </p:nvPr>
        </p:nvPicPr>
        <p:blipFill>
          <a:blip r:embed="rId4" cstate="print"/>
          <a:srcRect/>
          <a:stretch>
            <a:fillRect/>
          </a:stretch>
        </p:blipFill>
        <p:spPr>
          <a:xfrm>
            <a:off x="7667625" y="1493838"/>
            <a:ext cx="1244600" cy="3097212"/>
          </a:xfrm>
          <a:noFill/>
        </p:spPr>
      </p:pic>
      <p:pic>
        <p:nvPicPr>
          <p:cNvPr id="120840" name="Picture 23" descr="pesapersone2"/>
          <p:cNvPicPr>
            <a:picLocks noChangeAspect="1" noChangeArrowheads="1"/>
          </p:cNvPicPr>
          <p:nvPr>
            <p:ph sz="quarter" idx="4294967295"/>
          </p:nvPr>
        </p:nvPicPr>
        <p:blipFill>
          <a:blip r:embed="rId5" cstate="print"/>
          <a:srcRect/>
          <a:stretch>
            <a:fillRect/>
          </a:stretch>
        </p:blipFill>
        <p:spPr>
          <a:xfrm>
            <a:off x="6083300" y="4941888"/>
            <a:ext cx="1728788" cy="1643062"/>
          </a:xfr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2450" name="Rectangle 2"/>
          <p:cNvSpPr>
            <a:spLocks noChangeArrowheads="1"/>
          </p:cNvSpPr>
          <p:nvPr/>
        </p:nvSpPr>
        <p:spPr bwMode="auto">
          <a:xfrm>
            <a:off x="323850" y="1509713"/>
            <a:ext cx="4895850" cy="4799012"/>
          </a:xfrm>
          <a:prstGeom prst="rect">
            <a:avLst/>
          </a:prstGeom>
          <a:noFill/>
          <a:ln w="38100" algn="ctr">
            <a:solidFill>
              <a:schemeClr val="tx1"/>
            </a:solidFill>
            <a:miter lim="800000"/>
            <a:headEnd/>
            <a:tailEnd/>
          </a:ln>
          <a:effectLst/>
        </p:spPr>
        <p:txBody>
          <a:bodyPr>
            <a:spAutoFit/>
          </a:bodyPr>
          <a:lstStyle/>
          <a:p>
            <a:r>
              <a:rPr lang="it-IT" sz="2000">
                <a:solidFill>
                  <a:srgbClr val="FFFF00"/>
                </a:solidFill>
                <a:effectLst>
                  <a:outerShdw blurRad="38100" dist="38100" dir="2700000" algn="tl">
                    <a:srgbClr val="000000"/>
                  </a:outerShdw>
                </a:effectLst>
                <a:cs typeface="Arial" charset="0"/>
              </a:rPr>
              <a:t>BAMBINI </a:t>
            </a:r>
            <a:r>
              <a:rPr lang="it-IT" sz="2000" u="sng">
                <a:solidFill>
                  <a:srgbClr val="FFFF00"/>
                </a:solidFill>
                <a:effectLst>
                  <a:outerShdw blurRad="38100" dist="38100" dir="2700000" algn="tl">
                    <a:srgbClr val="000000"/>
                  </a:outerShdw>
                </a:effectLst>
                <a:cs typeface="Arial" charset="0"/>
              </a:rPr>
              <a:t>&gt;</a:t>
            </a:r>
            <a:r>
              <a:rPr lang="it-IT" sz="2000">
                <a:solidFill>
                  <a:srgbClr val="FFFF00"/>
                </a:solidFill>
                <a:effectLst>
                  <a:outerShdw blurRad="38100" dist="38100" dir="2700000" algn="tl">
                    <a:srgbClr val="000000"/>
                  </a:outerShdw>
                </a:effectLst>
                <a:cs typeface="Arial" charset="0"/>
              </a:rPr>
              <a:t> 3 ANNI: </a:t>
            </a:r>
          </a:p>
          <a:p>
            <a:endParaRPr lang="it-IT" sz="1600">
              <a:solidFill>
                <a:srgbClr val="FFFF00"/>
              </a:solidFill>
              <a:effectLst>
                <a:outerShdw blurRad="38100" dist="38100" dir="2700000" algn="tl">
                  <a:srgbClr val="000000"/>
                </a:outerShdw>
              </a:effectLst>
              <a:cs typeface="Arial" charset="0"/>
            </a:endParaRPr>
          </a:p>
          <a:p>
            <a:r>
              <a:rPr lang="it-IT">
                <a:effectLst>
                  <a:outerShdw blurRad="38100" dist="38100" dir="2700000" algn="tl">
                    <a:srgbClr val="000000"/>
                  </a:outerShdw>
                </a:effectLst>
                <a:cs typeface="Arial" charset="0"/>
              </a:rPr>
              <a:t>- Si rileva l’</a:t>
            </a:r>
            <a:r>
              <a:rPr lang="it-IT">
                <a:solidFill>
                  <a:srgbClr val="FFFF00"/>
                </a:solidFill>
                <a:effectLst>
                  <a:outerShdw blurRad="38100" dist="38100" dir="2700000" algn="tl">
                    <a:srgbClr val="000000"/>
                  </a:outerShdw>
                </a:effectLst>
                <a:cs typeface="Arial" charset="0"/>
              </a:rPr>
              <a:t>ALTEZZA</a:t>
            </a:r>
            <a:r>
              <a:rPr lang="it-IT">
                <a:effectLst>
                  <a:outerShdw blurRad="38100" dist="38100" dir="2700000" algn="tl">
                    <a:srgbClr val="000000"/>
                  </a:outerShdw>
                </a:effectLst>
                <a:cs typeface="Arial" charset="0"/>
              </a:rPr>
              <a:t>.</a:t>
            </a:r>
          </a:p>
          <a:p>
            <a:r>
              <a:rPr lang="it-IT">
                <a:effectLst>
                  <a:outerShdw blurRad="38100" dist="38100" dir="2700000" algn="tl">
                    <a:srgbClr val="000000"/>
                  </a:outerShdw>
                </a:effectLst>
                <a:cs typeface="Arial" charset="0"/>
              </a:rPr>
              <a:t>- Bambino scalzo, in posizione eretta, con il dorso, le natiche ed i talloni uniti ed aderenti al piano verticale con le punte leggermente divaricate.</a:t>
            </a:r>
          </a:p>
          <a:p>
            <a:pPr>
              <a:buFontTx/>
              <a:buChar char="-"/>
            </a:pPr>
            <a:r>
              <a:rPr lang="it-IT">
                <a:effectLst>
                  <a:outerShdw blurRad="38100" dist="38100" dir="2700000" algn="tl">
                    <a:srgbClr val="000000"/>
                  </a:outerShdw>
                </a:effectLst>
                <a:cs typeface="Arial" charset="0"/>
              </a:rPr>
              <a:t> Capo posto secondo il “</a:t>
            </a:r>
            <a:r>
              <a:rPr lang="it-IT">
                <a:solidFill>
                  <a:srgbClr val="FFFF00"/>
                </a:solidFill>
                <a:effectLst>
                  <a:outerShdw blurRad="38100" dist="38100" dir="2700000" algn="tl">
                    <a:srgbClr val="000000"/>
                  </a:outerShdw>
                </a:effectLst>
                <a:cs typeface="Arial" charset="0"/>
              </a:rPr>
              <a:t>piano di Francoforte</a:t>
            </a:r>
            <a:r>
              <a:rPr lang="it-IT">
                <a:effectLst>
                  <a:outerShdw blurRad="38100" dist="38100" dir="2700000" algn="tl">
                    <a:srgbClr val="000000"/>
                  </a:outerShdw>
                </a:effectLst>
                <a:cs typeface="Arial" charset="0"/>
              </a:rPr>
              <a:t>”. </a:t>
            </a:r>
          </a:p>
          <a:p>
            <a:pPr>
              <a:buFontTx/>
              <a:buChar char="-"/>
            </a:pPr>
            <a:r>
              <a:rPr lang="it-IT">
                <a:effectLst>
                  <a:outerShdw blurRad="38100" dist="38100" dir="2700000" algn="tl">
                    <a:srgbClr val="000000"/>
                  </a:outerShdw>
                </a:effectLst>
                <a:cs typeface="Arial" charset="0"/>
              </a:rPr>
              <a:t> Chiedere al bambino di fare un’ispirazione profonda mentre mantiene la posizione eretta.</a:t>
            </a:r>
          </a:p>
          <a:p>
            <a:r>
              <a:rPr lang="it-IT">
                <a:effectLst>
                  <a:outerShdw blurRad="38100" dist="38100" dir="2700000" algn="tl">
                    <a:srgbClr val="000000"/>
                  </a:outerShdw>
                </a:effectLst>
                <a:cs typeface="Arial" charset="0"/>
              </a:rPr>
              <a:t>- Portare la barra mobile dello stadiometro in corrispondenza del punto più alto del capo esercitando una pressione sufficiente a comprimere i capelli.</a:t>
            </a:r>
          </a:p>
          <a:p>
            <a:r>
              <a:rPr lang="it-IT">
                <a:effectLst>
                  <a:outerShdw blurRad="38100" dist="38100" dir="2700000" algn="tl">
                    <a:srgbClr val="000000"/>
                  </a:outerShdw>
                </a:effectLst>
                <a:cs typeface="Arial" charset="0"/>
              </a:rPr>
              <a:t>- Altezza misurata con un’approssimazione</a:t>
            </a:r>
          </a:p>
          <a:p>
            <a:r>
              <a:rPr lang="it-IT">
                <a:effectLst>
                  <a:outerShdw blurRad="38100" dist="38100" dir="2700000" algn="tl">
                    <a:srgbClr val="000000"/>
                  </a:outerShdw>
                </a:effectLst>
                <a:cs typeface="Arial" charset="0"/>
              </a:rPr>
              <a:t>di 0,1-0,5 cm. </a:t>
            </a:r>
          </a:p>
        </p:txBody>
      </p:sp>
      <p:sp>
        <p:nvSpPr>
          <p:cNvPr id="1512453" name="Rectangle 5"/>
          <p:cNvSpPr>
            <a:spLocks noRot="1" noChangeArrowheads="1"/>
          </p:cNvSpPr>
          <p:nvPr/>
        </p:nvSpPr>
        <p:spPr bwMode="auto">
          <a:xfrm>
            <a:off x="539750" y="260350"/>
            <a:ext cx="8302625" cy="1079500"/>
          </a:xfrm>
          <a:prstGeom prst="rect">
            <a:avLst/>
          </a:prstGeom>
          <a:noFill/>
          <a:ln w="9525">
            <a:noFill/>
            <a:miter lim="800000"/>
            <a:headEnd/>
            <a:tailEnd/>
          </a:ln>
          <a:effectLst/>
        </p:spPr>
        <p:txBody>
          <a:bodyPr anchor="ctr"/>
          <a:lstStyle/>
          <a:p>
            <a:pPr algn="ctr"/>
            <a:r>
              <a:rPr lang="it-IT" sz="4000">
                <a:solidFill>
                  <a:schemeClr val="folHlink"/>
                </a:solidFill>
                <a:effectLst>
                  <a:outerShdw blurRad="38100" dist="38100" dir="2700000" algn="tl">
                    <a:srgbClr val="000000"/>
                  </a:outerShdw>
                </a:effectLst>
                <a:cs typeface="Arial" charset="0"/>
              </a:rPr>
              <a:t>ALTEZZA: tecniche di misura</a:t>
            </a:r>
          </a:p>
        </p:txBody>
      </p:sp>
      <p:pic>
        <p:nvPicPr>
          <p:cNvPr id="122884" name="Picture 7" descr="hr-1"/>
          <p:cNvPicPr>
            <a:picLocks noChangeAspect="1" noChangeArrowheads="1"/>
          </p:cNvPicPr>
          <p:nvPr>
            <p:ph idx="4294967295"/>
          </p:nvPr>
        </p:nvPicPr>
        <p:blipFill>
          <a:blip r:embed="rId3" cstate="print"/>
          <a:srcRect/>
          <a:stretch>
            <a:fillRect/>
          </a:stretch>
        </p:blipFill>
        <p:spPr>
          <a:xfrm>
            <a:off x="5724525" y="1484313"/>
            <a:ext cx="2997200" cy="2997200"/>
          </a:xfrm>
          <a:noFill/>
        </p:spPr>
      </p:pic>
      <p:sp>
        <p:nvSpPr>
          <p:cNvPr id="122885" name="Rectangle 9"/>
          <p:cNvSpPr>
            <a:spLocks noChangeArrowheads="1"/>
          </p:cNvSpPr>
          <p:nvPr/>
        </p:nvSpPr>
        <p:spPr bwMode="auto">
          <a:xfrm>
            <a:off x="7019925" y="2878138"/>
            <a:ext cx="215900" cy="71437"/>
          </a:xfrm>
          <a:prstGeom prst="rect">
            <a:avLst/>
          </a:prstGeom>
          <a:solidFill>
            <a:schemeClr val="bg2"/>
          </a:solidFill>
          <a:ln w="9525" algn="ctr">
            <a:noFill/>
            <a:miter lim="800000"/>
            <a:headEnd/>
            <a:tailEnd/>
          </a:ln>
        </p:spPr>
        <p:txBody>
          <a:bodyPr wrap="none" anchor="ctr">
            <a:spAutoFit/>
          </a:bodyPr>
          <a:lstStyle/>
          <a:p>
            <a:pPr algn="ctr">
              <a:spcBef>
                <a:spcPct val="50000"/>
              </a:spcBef>
            </a:pPr>
            <a:endParaRPr lang="en-US" b="1">
              <a:solidFill>
                <a:srgbClr val="FFFF00"/>
              </a:solidFill>
              <a:latin typeface="Arial Unicode MS" pitchFamily="34" charset="-128"/>
            </a:endParaRPr>
          </a:p>
        </p:txBody>
      </p:sp>
      <p:pic>
        <p:nvPicPr>
          <p:cNvPr id="122886" name="Picture 5" descr="piano-francoforte"/>
          <p:cNvPicPr>
            <a:picLocks noChangeAspect="1" noChangeArrowheads="1"/>
          </p:cNvPicPr>
          <p:nvPr/>
        </p:nvPicPr>
        <p:blipFill>
          <a:blip r:embed="rId4" cstate="print"/>
          <a:srcRect/>
          <a:stretch>
            <a:fillRect/>
          </a:stretch>
        </p:blipFill>
        <p:spPr bwMode="auto">
          <a:xfrm>
            <a:off x="5364163" y="4941888"/>
            <a:ext cx="1581150" cy="1363662"/>
          </a:xfrm>
          <a:prstGeom prst="rect">
            <a:avLst/>
          </a:prstGeom>
          <a:noFill/>
          <a:ln w="9525">
            <a:noFill/>
            <a:miter lim="800000"/>
            <a:headEnd/>
            <a:tailEnd/>
          </a:ln>
          <a:effectLst/>
        </p:spPr>
      </p:pic>
      <p:sp>
        <p:nvSpPr>
          <p:cNvPr id="122887" name="Rectangle 6"/>
          <p:cNvSpPr>
            <a:spLocks noChangeArrowheads="1"/>
          </p:cNvSpPr>
          <p:nvPr/>
        </p:nvSpPr>
        <p:spPr bwMode="auto">
          <a:xfrm>
            <a:off x="6877050" y="4800600"/>
            <a:ext cx="2087563" cy="1793875"/>
          </a:xfrm>
          <a:prstGeom prst="rect">
            <a:avLst/>
          </a:prstGeom>
          <a:noFill/>
          <a:ln w="9525" algn="ctr">
            <a:noFill/>
            <a:miter lim="800000"/>
            <a:headEnd/>
            <a:tailEnd/>
          </a:ln>
        </p:spPr>
        <p:txBody>
          <a:bodyPr anchor="ctr">
            <a:spAutoFit/>
          </a:bodyPr>
          <a:lstStyle/>
          <a:p>
            <a:pPr algn="ctr"/>
            <a:r>
              <a:rPr lang="it-IT" altLang="zh-CN" sz="1400" b="1">
                <a:solidFill>
                  <a:srgbClr val="FFFF00"/>
                </a:solidFill>
                <a:effectLst>
                  <a:outerShdw blurRad="38100" dist="38100" dir="2700000" algn="tl">
                    <a:srgbClr val="000000"/>
                  </a:outerShdw>
                </a:effectLst>
                <a:latin typeface="Arial Unicode MS" pitchFamily="34" charset="-128"/>
                <a:ea typeface="SimSun" pitchFamily="2" charset="-122"/>
              </a:rPr>
              <a:t>Piano di Francoforte </a:t>
            </a:r>
            <a:r>
              <a:rPr lang="it-IT" altLang="zh-CN" sz="1400">
                <a:effectLst>
                  <a:outerShdw blurRad="38100" dist="38100" dir="2700000" algn="tl">
                    <a:srgbClr val="000000"/>
                  </a:outerShdw>
                </a:effectLst>
                <a:latin typeface="Arial Unicode MS" pitchFamily="34" charset="-128"/>
                <a:ea typeface="SimSun" pitchFamily="2" charset="-122"/>
              </a:rPr>
              <a:t>= piano parallelo alla base di appoggio passante per il trago sinistro e per il punto pi</a:t>
            </a:r>
            <a:r>
              <a:rPr lang="it-IT" altLang="zh-CN" sz="1400">
                <a:effectLst>
                  <a:outerShdw blurRad="38100" dist="38100" dir="2700000" algn="tl">
                    <a:srgbClr val="000000"/>
                  </a:outerShdw>
                </a:effectLst>
                <a:ea typeface="SimSun" pitchFamily="2" charset="-122"/>
              </a:rPr>
              <a:t>ù</a:t>
            </a:r>
            <a:r>
              <a:rPr lang="it-IT" altLang="zh-CN" sz="1400">
                <a:effectLst>
                  <a:outerShdw blurRad="38100" dist="38100" dir="2700000" algn="tl">
                    <a:srgbClr val="000000"/>
                  </a:outerShdw>
                </a:effectLst>
                <a:latin typeface="Arial Unicode MS" pitchFamily="34" charset="-128"/>
                <a:ea typeface="SimSun" pitchFamily="2" charset="-122"/>
              </a:rPr>
              <a:t> basso del margine inferiore dell</a:t>
            </a:r>
            <a:r>
              <a:rPr lang="it-IT" altLang="zh-CN" sz="1400">
                <a:effectLst>
                  <a:outerShdw blurRad="38100" dist="38100" dir="2700000" algn="tl">
                    <a:srgbClr val="000000"/>
                  </a:outerShdw>
                </a:effectLst>
                <a:ea typeface="SimSun" pitchFamily="2" charset="-122"/>
              </a:rPr>
              <a:t>’</a:t>
            </a:r>
            <a:r>
              <a:rPr lang="it-IT" altLang="zh-CN" sz="1400">
                <a:effectLst>
                  <a:outerShdw blurRad="38100" dist="38100" dir="2700000" algn="tl">
                    <a:srgbClr val="000000"/>
                  </a:outerShdw>
                </a:effectLst>
                <a:latin typeface="Arial Unicode MS" pitchFamily="34" charset="-128"/>
                <a:ea typeface="SimSun" pitchFamily="2" charset="-122"/>
              </a:rPr>
              <a:t>orbita sinistra</a:t>
            </a:r>
            <a:r>
              <a:rPr lang="it-IT" altLang="zh-CN" sz="1400">
                <a:latin typeface="Arial Unicode MS" pitchFamily="34" charset="-128"/>
                <a:ea typeface="SimSun" pitchFamily="2" charset="-122"/>
              </a:rPr>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23850" y="488950"/>
            <a:ext cx="8686800" cy="1139825"/>
          </a:xfrm>
        </p:spPr>
        <p:txBody>
          <a:bodyPr/>
          <a:lstStyle/>
          <a:p>
            <a:r>
              <a:rPr lang="en-GB" sz="3200">
                <a:solidFill>
                  <a:schemeClr val="folHlink"/>
                </a:solidFill>
              </a:rPr>
              <a:t>Italian cross-sectional growth charts for </a:t>
            </a:r>
            <a:br>
              <a:rPr lang="en-GB" sz="3200">
                <a:solidFill>
                  <a:schemeClr val="folHlink"/>
                </a:solidFill>
              </a:rPr>
            </a:br>
            <a:r>
              <a:rPr lang="en-GB" sz="3200">
                <a:solidFill>
                  <a:schemeClr val="folHlink"/>
                </a:solidFill>
              </a:rPr>
              <a:t>height, weight and BMI (2 to 20 yr)</a:t>
            </a:r>
            <a:r>
              <a:rPr lang="it-IT" sz="3200">
                <a:solidFill>
                  <a:schemeClr val="folHlink"/>
                </a:solidFill>
                <a:hlinkClick r:id="rId3"/>
              </a:rPr>
              <a:t/>
            </a:r>
            <a:br>
              <a:rPr lang="it-IT" sz="3200">
                <a:solidFill>
                  <a:schemeClr val="folHlink"/>
                </a:solidFill>
                <a:hlinkClick r:id="rId3"/>
              </a:rPr>
            </a:br>
            <a:r>
              <a:rPr lang="it-IT" sz="4000">
                <a:solidFill>
                  <a:schemeClr val="tx1"/>
                </a:solidFill>
                <a:effectLst/>
              </a:rPr>
              <a:t> </a:t>
            </a:r>
            <a:r>
              <a:rPr lang="it-IT" sz="1800">
                <a:solidFill>
                  <a:schemeClr val="tx1"/>
                </a:solidFill>
              </a:rPr>
              <a:t>Cacciari et al, J Endocrinol Invest 2006</a:t>
            </a:r>
            <a:r>
              <a:rPr lang="en-GB" sz="1800" b="1">
                <a:solidFill>
                  <a:schemeClr val="tx1"/>
                </a:solidFill>
              </a:rPr>
              <a:t/>
            </a:r>
            <a:br>
              <a:rPr lang="en-GB" sz="1800" b="1">
                <a:solidFill>
                  <a:schemeClr val="tx1"/>
                </a:solidFill>
              </a:rPr>
            </a:br>
            <a:endParaRPr lang="it-IT" sz="1800" b="1">
              <a:solidFill>
                <a:schemeClr val="tx1"/>
              </a:solidFill>
            </a:endParaRPr>
          </a:p>
        </p:txBody>
      </p:sp>
      <p:pic>
        <p:nvPicPr>
          <p:cNvPr id="123907" name="Picture 3"/>
          <p:cNvPicPr>
            <a:picLocks noChangeAspect="1" noChangeArrowheads="1"/>
          </p:cNvPicPr>
          <p:nvPr>
            <p:ph type="body" idx="1"/>
          </p:nvPr>
        </p:nvPicPr>
        <p:blipFill>
          <a:blip r:embed="rId4" cstate="print"/>
          <a:srcRect/>
          <a:stretch>
            <a:fillRect/>
          </a:stretch>
        </p:blipFill>
        <p:spPr>
          <a:xfrm>
            <a:off x="1403350" y="1855788"/>
            <a:ext cx="3409950" cy="4813300"/>
          </a:xfrm>
          <a:noFill/>
          <a:ln/>
        </p:spPr>
      </p:pic>
      <p:pic>
        <p:nvPicPr>
          <p:cNvPr id="123908" name="Picture 4"/>
          <p:cNvPicPr>
            <a:picLocks noChangeAspect="1" noChangeArrowheads="1"/>
          </p:cNvPicPr>
          <p:nvPr/>
        </p:nvPicPr>
        <p:blipFill>
          <a:blip r:embed="rId5" cstate="print"/>
          <a:srcRect/>
          <a:stretch>
            <a:fillRect/>
          </a:stretch>
        </p:blipFill>
        <p:spPr bwMode="auto">
          <a:xfrm>
            <a:off x="5076825" y="1900238"/>
            <a:ext cx="3378200" cy="47688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ndulazione">
  <a:themeElements>
    <a:clrScheme name="Ondulazion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fontScheme name="Ondulazion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ndulazione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Ondulazione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Ondulazion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Ondulazione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Ondulazione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Ondulazione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Ondulazione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Ondulazione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Ondulazione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Ripple</Template>
  <TotalTime>1609</TotalTime>
  <Words>2470</Words>
  <Application>Microsoft Office PowerPoint</Application>
  <PresentationFormat>Presentazione su schermo (4:3)</PresentationFormat>
  <Paragraphs>322</Paragraphs>
  <Slides>37</Slides>
  <Notes>37</Notes>
  <HiddenSlides>0</HiddenSlides>
  <MMClips>0</MMClips>
  <ScaleCrop>false</ScaleCrop>
  <HeadingPairs>
    <vt:vector size="8" baseType="variant">
      <vt:variant>
        <vt:lpstr>Caratteri utilizzati</vt:lpstr>
      </vt:variant>
      <vt:variant>
        <vt:i4>5</vt:i4>
      </vt:variant>
      <vt:variant>
        <vt:lpstr>Tema</vt:lpstr>
      </vt:variant>
      <vt:variant>
        <vt:i4>1</vt:i4>
      </vt:variant>
      <vt:variant>
        <vt:lpstr>Server OLE incorporati</vt:lpstr>
      </vt:variant>
      <vt:variant>
        <vt:i4>1</vt:i4>
      </vt:variant>
      <vt:variant>
        <vt:lpstr>Titoli diapositive</vt:lpstr>
      </vt:variant>
      <vt:variant>
        <vt:i4>37</vt:i4>
      </vt:variant>
    </vt:vector>
  </HeadingPairs>
  <TitlesOfParts>
    <vt:vector size="44" baseType="lpstr">
      <vt:lpstr>Arial</vt:lpstr>
      <vt:lpstr>Wingdings</vt:lpstr>
      <vt:lpstr>Times New Roman</vt:lpstr>
      <vt:lpstr>Arial Unicode MS</vt:lpstr>
      <vt:lpstr>SimSun</vt:lpstr>
      <vt:lpstr>Ondulazione</vt:lpstr>
      <vt:lpstr>Adobe Acrobat 7.0 Document</vt:lpstr>
      <vt:lpstr>VALUTAZIONE  DELL’OBESITA’ INFANTILE:  GLI STRUMENTI DI LAVORO</vt:lpstr>
      <vt:lpstr>STRUMENTI DI LAVORO</vt:lpstr>
      <vt:lpstr>ANAMNESI</vt:lpstr>
      <vt:lpstr>ANAMNESI</vt:lpstr>
      <vt:lpstr>ESAME CLINICO</vt:lpstr>
      <vt:lpstr>PESO e ALTEZZA</vt:lpstr>
      <vt:lpstr>PESO: tecniche di misura</vt:lpstr>
      <vt:lpstr>Diapositiva 8</vt:lpstr>
      <vt:lpstr>Italian cross-sectional growth charts for  height, weight and BMI (2 to 20 yr)  Cacciari et al, J Endocrinol Invest 2006 </vt:lpstr>
      <vt:lpstr>Diapositiva 10</vt:lpstr>
      <vt:lpstr>Italian cross-sectional growth charts for height, weight and BMI (2 to 20 yr)  Cacciari et al, J Endocrinol Invest 2006 </vt:lpstr>
      <vt:lpstr>IOTF (international obesity task force) </vt:lpstr>
      <vt:lpstr>ADIPOSITY REBOUND</vt:lpstr>
      <vt:lpstr>EARLY ADIPOSITY REBOUND</vt:lpstr>
      <vt:lpstr>Diapositiva 15</vt:lpstr>
      <vt:lpstr>CIRCONFERENZA VITA </vt:lpstr>
      <vt:lpstr> </vt:lpstr>
      <vt:lpstr>Diapositiva 18</vt:lpstr>
      <vt:lpstr>Diapositiva 19</vt:lpstr>
      <vt:lpstr>Diapositiva 20</vt:lpstr>
      <vt:lpstr>PRESSIONE ARTERIOSA</vt:lpstr>
      <vt:lpstr>PRESSIONE ARTERIOSA</vt:lpstr>
      <vt:lpstr>PRESSIONE ARTERIOSA</vt:lpstr>
      <vt:lpstr>ACANTHOSIS NIGRICANS</vt:lpstr>
      <vt:lpstr>ANOMALIE SCHELETRICHE</vt:lpstr>
      <vt:lpstr>ANOMALIE SCHELETRICHE</vt:lpstr>
      <vt:lpstr>SEGNI DI IPERANDROGENISMO (considerare PCOS)</vt:lpstr>
      <vt:lpstr>INDAGINI DI LABORATORIO E STRUMENTALI</vt:lpstr>
      <vt:lpstr>METABOLISMO GLUCIDICO</vt:lpstr>
      <vt:lpstr>HOMA  (Homeostasis Model Assessment)</vt:lpstr>
      <vt:lpstr>Obesity and the Metabolic Syndrome  in Children and Adolescents: HOMA</vt:lpstr>
      <vt:lpstr>PROFILO LIPIDICO</vt:lpstr>
      <vt:lpstr>TRANSAMINASI</vt:lpstr>
      <vt:lpstr>NAFLD: diagnosi</vt:lpstr>
      <vt:lpstr>ORMONI TIROIDEI</vt:lpstr>
      <vt:lpstr>DEFICIT FERRO</vt:lpstr>
      <vt:lpstr>Diapositiva 37</vt:lpstr>
    </vt:vector>
  </TitlesOfParts>
  <Company>AOG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VALUTAZIONE  DELL’OBESITA’ INFANTILE:  GLI STRUMENTI DI LAVORO</dc:title>
  <dc:creator>craimondi</dc:creator>
  <cp:lastModifiedBy>Riccardo</cp:lastModifiedBy>
  <cp:revision>58</cp:revision>
  <dcterms:created xsi:type="dcterms:W3CDTF">2012-02-09T21:55:07Z</dcterms:created>
  <dcterms:modified xsi:type="dcterms:W3CDTF">2012-03-03T08:38:57Z</dcterms:modified>
</cp:coreProperties>
</file>